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notesMasterIdLst>
    <p:notesMasterId r:id="rId45"/>
  </p:notesMasterIdLst>
  <p:handoutMasterIdLst>
    <p:handoutMasterId r:id="rId46"/>
  </p:handoutMasterIdLst>
  <p:sldIdLst>
    <p:sldId id="2608" r:id="rId2"/>
    <p:sldId id="328" r:id="rId3"/>
    <p:sldId id="434" r:id="rId4"/>
    <p:sldId id="470" r:id="rId5"/>
    <p:sldId id="471" r:id="rId6"/>
    <p:sldId id="1344" r:id="rId7"/>
    <p:sldId id="2563" r:id="rId8"/>
    <p:sldId id="2562" r:id="rId9"/>
    <p:sldId id="2607" r:id="rId10"/>
    <p:sldId id="358" r:id="rId11"/>
    <p:sldId id="435" r:id="rId12"/>
    <p:sldId id="436" r:id="rId13"/>
    <p:sldId id="437" r:id="rId14"/>
    <p:sldId id="438" r:id="rId15"/>
    <p:sldId id="439" r:id="rId16"/>
    <p:sldId id="440" r:id="rId17"/>
    <p:sldId id="441" r:id="rId18"/>
    <p:sldId id="442" r:id="rId19"/>
    <p:sldId id="443" r:id="rId20"/>
    <p:sldId id="469" r:id="rId21"/>
    <p:sldId id="445" r:id="rId22"/>
    <p:sldId id="446" r:id="rId23"/>
    <p:sldId id="447" r:id="rId24"/>
    <p:sldId id="448" r:id="rId25"/>
    <p:sldId id="449" r:id="rId26"/>
    <p:sldId id="452" r:id="rId27"/>
    <p:sldId id="453" r:id="rId28"/>
    <p:sldId id="454" r:id="rId29"/>
    <p:sldId id="450" r:id="rId30"/>
    <p:sldId id="455" r:id="rId31"/>
    <p:sldId id="456" r:id="rId32"/>
    <p:sldId id="457" r:id="rId33"/>
    <p:sldId id="458" r:id="rId34"/>
    <p:sldId id="459" r:id="rId35"/>
    <p:sldId id="460" r:id="rId36"/>
    <p:sldId id="461" r:id="rId37"/>
    <p:sldId id="462" r:id="rId38"/>
    <p:sldId id="463" r:id="rId39"/>
    <p:sldId id="464" r:id="rId40"/>
    <p:sldId id="465" r:id="rId41"/>
    <p:sldId id="466" r:id="rId42"/>
    <p:sldId id="468" r:id="rId43"/>
    <p:sldId id="393" r:id="rId44"/>
  </p:sldIdLst>
  <p:sldSz cx="9144000" cy="6858000" type="screen4x3"/>
  <p:notesSz cx="7010400" cy="9296400"/>
  <p:defaultTextStyle>
    <a:defPPr>
      <a:defRPr lang="en-US"/>
    </a:defPPr>
    <a:lvl1pPr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5pPr>
    <a:lvl6pPr marL="2286000" algn="l" defTabSz="914400" rtl="0" eaLnBrk="1" latinLnBrk="0" hangingPunct="1">
      <a:defRPr sz="2600" kern="1200">
        <a:solidFill>
          <a:schemeClr val="tx1"/>
        </a:solidFill>
        <a:latin typeface="Arial" panose="020B0604020202020204" pitchFamily="34" charset="0"/>
        <a:ea typeface="+mn-ea"/>
        <a:cs typeface="+mn-cs"/>
      </a:defRPr>
    </a:lvl6pPr>
    <a:lvl7pPr marL="2743200" algn="l" defTabSz="914400" rtl="0" eaLnBrk="1" latinLnBrk="0" hangingPunct="1">
      <a:defRPr sz="2600" kern="1200">
        <a:solidFill>
          <a:schemeClr val="tx1"/>
        </a:solidFill>
        <a:latin typeface="Arial" panose="020B0604020202020204" pitchFamily="34" charset="0"/>
        <a:ea typeface="+mn-ea"/>
        <a:cs typeface="+mn-cs"/>
      </a:defRPr>
    </a:lvl7pPr>
    <a:lvl8pPr marL="3200400" algn="l" defTabSz="914400" rtl="0" eaLnBrk="1" latinLnBrk="0" hangingPunct="1">
      <a:defRPr sz="2600" kern="1200">
        <a:solidFill>
          <a:schemeClr val="tx1"/>
        </a:solidFill>
        <a:latin typeface="Arial" panose="020B0604020202020204" pitchFamily="34" charset="0"/>
        <a:ea typeface="+mn-ea"/>
        <a:cs typeface="+mn-cs"/>
      </a:defRPr>
    </a:lvl8pPr>
    <a:lvl9pPr marL="3657600" algn="l" defTabSz="914400" rtl="0" eaLnBrk="1" latinLnBrk="0" hangingPunct="1">
      <a:defRPr sz="2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7FB79F"/>
    <a:srgbClr val="A4D652"/>
    <a:srgbClr val="1BC000"/>
    <a:srgbClr val="FFFFFF"/>
    <a:srgbClr val="A41C5A"/>
    <a:srgbClr val="8C1C2C"/>
    <a:srgbClr val="CDCCC5"/>
    <a:srgbClr val="B8B6A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AC743B-8AD3-44CA-BB21-A98A5F2C4A20}" v="3" dt="2021-05-11T15:45:06.0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40" autoAdjust="0"/>
    <p:restoredTop sz="95274" autoAdjust="0"/>
  </p:normalViewPr>
  <p:slideViewPr>
    <p:cSldViewPr snapToGrid="0">
      <p:cViewPr varScale="1">
        <p:scale>
          <a:sx n="67" d="100"/>
          <a:sy n="67" d="100"/>
        </p:scale>
        <p:origin x="1108" y="44"/>
      </p:cViewPr>
      <p:guideLst>
        <p:guide orient="horz" pos="2160"/>
        <p:guide pos="2880"/>
      </p:guideLst>
    </p:cSldViewPr>
  </p:slideViewPr>
  <p:notesTextViewPr>
    <p:cViewPr>
      <p:scale>
        <a:sx n="3" d="2"/>
        <a:sy n="3" d="2"/>
      </p:scale>
      <p:origin x="0" y="0"/>
    </p:cViewPr>
  </p:notesTextViewPr>
  <p:sorterViewPr>
    <p:cViewPr>
      <p:scale>
        <a:sx n="100" d="100"/>
        <a:sy n="100" d="100"/>
      </p:scale>
      <p:origin x="0" y="-1834"/>
    </p:cViewPr>
  </p:sorterViewPr>
  <p:notesViewPr>
    <p:cSldViewPr snapToGrid="0">
      <p:cViewPr varScale="1">
        <p:scale>
          <a:sx n="81" d="100"/>
          <a:sy n="81" d="100"/>
        </p:scale>
        <p:origin x="-1428" y="-90"/>
      </p:cViewPr>
      <p:guideLst>
        <p:guide orient="horz" pos="2928"/>
        <p:guide pos="2208"/>
      </p:guideLst>
    </p:cSldViewPr>
  </p:notes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o Ribeiro Butters" userId="94d794f7-e491-4af1-9cc5-07443f91b216" providerId="ADAL" clId="{14AC743B-8AD3-44CA-BB21-A98A5F2C4A20}"/>
    <pc:docChg chg="addSld delSld modSld">
      <pc:chgData name="Antonio Ribeiro Butters" userId="94d794f7-e491-4af1-9cc5-07443f91b216" providerId="ADAL" clId="{14AC743B-8AD3-44CA-BB21-A98A5F2C4A20}" dt="2021-05-11T15:45:06.018" v="24" actId="1076"/>
      <pc:docMkLst>
        <pc:docMk/>
      </pc:docMkLst>
      <pc:sldChg chg="modSp del mod">
        <pc:chgData name="Antonio Ribeiro Butters" userId="94d794f7-e491-4af1-9cc5-07443f91b216" providerId="ADAL" clId="{14AC743B-8AD3-44CA-BB21-A98A5F2C4A20}" dt="2021-05-11T15:44:26.711" v="21" actId="47"/>
        <pc:sldMkLst>
          <pc:docMk/>
          <pc:sldMk cId="0" sldId="287"/>
        </pc:sldMkLst>
        <pc:picChg chg="mod">
          <ac:chgData name="Antonio Ribeiro Butters" userId="94d794f7-e491-4af1-9cc5-07443f91b216" providerId="ADAL" clId="{14AC743B-8AD3-44CA-BB21-A98A5F2C4A20}" dt="2021-05-11T15:25:34.832" v="2" actId="14100"/>
          <ac:picMkLst>
            <pc:docMk/>
            <pc:sldMk cId="0" sldId="287"/>
            <ac:picMk id="8" creationId="{0AE8A382-2B0B-4901-858E-AF566BDCE802}"/>
          </ac:picMkLst>
        </pc:picChg>
      </pc:sldChg>
      <pc:sldChg chg="modSp mod">
        <pc:chgData name="Antonio Ribeiro Butters" userId="94d794f7-e491-4af1-9cc5-07443f91b216" providerId="ADAL" clId="{14AC743B-8AD3-44CA-BB21-A98A5F2C4A20}" dt="2021-05-11T15:44:39.019" v="23" actId="113"/>
        <pc:sldMkLst>
          <pc:docMk/>
          <pc:sldMk cId="109295845" sldId="328"/>
        </pc:sldMkLst>
        <pc:spChg chg="mod">
          <ac:chgData name="Antonio Ribeiro Butters" userId="94d794f7-e491-4af1-9cc5-07443f91b216" providerId="ADAL" clId="{14AC743B-8AD3-44CA-BB21-A98A5F2C4A20}" dt="2021-05-11T15:44:39.019" v="23" actId="113"/>
          <ac:spMkLst>
            <pc:docMk/>
            <pc:sldMk cId="109295845" sldId="328"/>
            <ac:spMk id="15365" creationId="{00000000-0000-0000-0000-000000000000}"/>
          </ac:spMkLst>
        </pc:spChg>
      </pc:sldChg>
      <pc:sldChg chg="modSp">
        <pc:chgData name="Antonio Ribeiro Butters" userId="94d794f7-e491-4af1-9cc5-07443f91b216" providerId="ADAL" clId="{14AC743B-8AD3-44CA-BB21-A98A5F2C4A20}" dt="2021-05-11T15:45:06.018" v="24" actId="1076"/>
        <pc:sldMkLst>
          <pc:docMk/>
          <pc:sldMk cId="1199210087" sldId="393"/>
        </pc:sldMkLst>
        <pc:spChg chg="mod">
          <ac:chgData name="Antonio Ribeiro Butters" userId="94d794f7-e491-4af1-9cc5-07443f91b216" providerId="ADAL" clId="{14AC743B-8AD3-44CA-BB21-A98A5F2C4A20}" dt="2021-05-11T15:45:06.018" v="24" actId="1076"/>
          <ac:spMkLst>
            <pc:docMk/>
            <pc:sldMk cId="1199210087" sldId="393"/>
            <ac:spMk id="34818" creationId="{BD1F421B-3262-4CC3-BD33-D593C7109824}"/>
          </ac:spMkLst>
        </pc:spChg>
      </pc:sldChg>
      <pc:sldChg chg="modSp add mod">
        <pc:chgData name="Antonio Ribeiro Butters" userId="94d794f7-e491-4af1-9cc5-07443f91b216" providerId="ADAL" clId="{14AC743B-8AD3-44CA-BB21-A98A5F2C4A20}" dt="2021-05-11T15:44:13.576" v="20" actId="1076"/>
        <pc:sldMkLst>
          <pc:docMk/>
          <pc:sldMk cId="0" sldId="2608"/>
        </pc:sldMkLst>
        <pc:spChg chg="mod">
          <ac:chgData name="Antonio Ribeiro Butters" userId="94d794f7-e491-4af1-9cc5-07443f91b216" providerId="ADAL" clId="{14AC743B-8AD3-44CA-BB21-A98A5F2C4A20}" dt="2021-05-11T15:44:04.712" v="18" actId="6549"/>
          <ac:spMkLst>
            <pc:docMk/>
            <pc:sldMk cId="0" sldId="2608"/>
            <ac:spMk id="19" creationId="{00000000-0000-0000-0000-000000000000}"/>
          </ac:spMkLst>
        </pc:spChg>
        <pc:picChg chg="mod">
          <ac:chgData name="Antonio Ribeiro Butters" userId="94d794f7-e491-4af1-9cc5-07443f91b216" providerId="ADAL" clId="{14AC743B-8AD3-44CA-BB21-A98A5F2C4A20}" dt="2021-05-11T15:44:13.576" v="20" actId="1076"/>
          <ac:picMkLst>
            <pc:docMk/>
            <pc:sldMk cId="0" sldId="2608"/>
            <ac:picMk id="8" creationId="{6AABE16B-B95E-4F0E-914C-E36DF1608762}"/>
          </ac:picMkLst>
        </pc:picChg>
        <pc:picChg chg="mod">
          <ac:chgData name="Antonio Ribeiro Butters" userId="94d794f7-e491-4af1-9cc5-07443f91b216" providerId="ADAL" clId="{14AC743B-8AD3-44CA-BB21-A98A5F2C4A20}" dt="2021-05-11T15:44:11.150" v="19" actId="1076"/>
          <ac:picMkLst>
            <pc:docMk/>
            <pc:sldMk cId="0" sldId="2608"/>
            <ac:picMk id="1026" creationId="{5E9BC004-4794-44C8-B35B-FAD45798AA0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spcBef>
                <a:spcPct val="0"/>
              </a:spcBef>
              <a:buClrTx/>
              <a:buSzTx/>
              <a:buFontTx/>
              <a:buNone/>
              <a:defRPr sz="1200">
                <a:latin typeface="Arial" charset="0"/>
              </a:defRPr>
            </a:lvl1pPr>
          </a:lstStyle>
          <a:p>
            <a:pPr>
              <a:defRPr/>
            </a:pPr>
            <a:endParaRPr lang="en-US"/>
          </a:p>
        </p:txBody>
      </p:sp>
      <p:sp>
        <p:nvSpPr>
          <p:cNvPr id="3481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spcBef>
                <a:spcPct val="0"/>
              </a:spcBef>
              <a:buClrTx/>
              <a:buSzTx/>
              <a:buFontTx/>
              <a:buNone/>
              <a:defRPr sz="1200">
                <a:latin typeface="Arial" charset="0"/>
              </a:defRPr>
            </a:lvl1pPr>
          </a:lstStyle>
          <a:p>
            <a:pPr>
              <a:defRPr/>
            </a:pPr>
            <a:endParaRPr lang="en-US"/>
          </a:p>
        </p:txBody>
      </p:sp>
      <p:sp>
        <p:nvSpPr>
          <p:cNvPr id="3482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spcBef>
                <a:spcPct val="0"/>
              </a:spcBef>
              <a:buClrTx/>
              <a:buSzTx/>
              <a:buFontTx/>
              <a:buNone/>
              <a:defRPr sz="1200">
                <a:latin typeface="Arial" charset="0"/>
              </a:defRPr>
            </a:lvl1pPr>
          </a:lstStyle>
          <a:p>
            <a:pPr>
              <a:defRPr/>
            </a:pPr>
            <a:endParaRPr lang="en-US"/>
          </a:p>
        </p:txBody>
      </p:sp>
      <p:sp>
        <p:nvSpPr>
          <p:cNvPr id="3482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spcBef>
                <a:spcPct val="0"/>
              </a:spcBef>
              <a:buClrTx/>
              <a:buSzTx/>
              <a:buFontTx/>
              <a:buNone/>
              <a:defRPr sz="1200"/>
            </a:lvl1pPr>
          </a:lstStyle>
          <a:p>
            <a:pPr>
              <a:defRPr/>
            </a:pPr>
            <a:fld id="{AF49B822-08B8-48F4-BF55-325E0693AEEB}" type="slidenum">
              <a:rPr lang="en-US" altLang="en-US"/>
              <a:pPr>
                <a:defRPr/>
              </a:pPr>
              <a:t>‹nº›</a:t>
            </a:fld>
            <a:endParaRPr lang="en-US" altLang="en-US"/>
          </a:p>
        </p:txBody>
      </p:sp>
    </p:spTree>
    <p:extLst>
      <p:ext uri="{BB962C8B-B14F-4D97-AF65-F5344CB8AC3E}">
        <p14:creationId xmlns:p14="http://schemas.microsoft.com/office/powerpoint/2010/main" val="2566530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spcBef>
                <a:spcPct val="0"/>
              </a:spcBef>
              <a:buClrTx/>
              <a:buSzTx/>
              <a:buFontTx/>
              <a:buNone/>
              <a:defRPr sz="1200">
                <a:latin typeface="Arial" charset="0"/>
              </a:defRPr>
            </a:lvl1pPr>
          </a:lstStyle>
          <a:p>
            <a:pPr>
              <a:defRPr/>
            </a:pPr>
            <a:endParaRPr lang="en-US"/>
          </a:p>
        </p:txBody>
      </p:sp>
      <p:sp>
        <p:nvSpPr>
          <p:cNvPr id="266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spcBef>
                <a:spcPct val="0"/>
              </a:spcBef>
              <a:buClrTx/>
              <a:buSzTx/>
              <a:buFontTx/>
              <a:buNone/>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spcBef>
                <a:spcPct val="0"/>
              </a:spcBef>
              <a:buClrTx/>
              <a:buSzTx/>
              <a:buFontTx/>
              <a:buNone/>
              <a:defRPr sz="1200">
                <a:latin typeface="Arial" charset="0"/>
              </a:defRPr>
            </a:lvl1pPr>
          </a:lstStyle>
          <a:p>
            <a:pPr>
              <a:defRPr/>
            </a:pPr>
            <a:endParaRPr lang="en-US"/>
          </a:p>
        </p:txBody>
      </p:sp>
      <p:sp>
        <p:nvSpPr>
          <p:cNvPr id="266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spcBef>
                <a:spcPct val="0"/>
              </a:spcBef>
              <a:buClrTx/>
              <a:buSzTx/>
              <a:buFontTx/>
              <a:buNone/>
              <a:defRPr sz="1200"/>
            </a:lvl1pPr>
          </a:lstStyle>
          <a:p>
            <a:pPr>
              <a:defRPr/>
            </a:pPr>
            <a:fld id="{F3C21275-5C8B-4720-B353-E39780FE0458}" type="slidenum">
              <a:rPr lang="en-US" altLang="en-US"/>
              <a:pPr>
                <a:defRPr/>
              </a:pPr>
              <a:t>‹nº›</a:t>
            </a:fld>
            <a:endParaRPr lang="en-US" altLang="en-US"/>
          </a:p>
        </p:txBody>
      </p:sp>
    </p:spTree>
    <p:extLst>
      <p:ext uri="{BB962C8B-B14F-4D97-AF65-F5344CB8AC3E}">
        <p14:creationId xmlns:p14="http://schemas.microsoft.com/office/powerpoint/2010/main" val="10015700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1</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3457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12</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625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14</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6636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15</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0783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17</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839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18</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4343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20</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4989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21</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3085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22</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600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23</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8345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25</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2061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2</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8781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26</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0833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27</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589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30</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0332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31</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7470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33</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8997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34</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5168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35</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7806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37</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71447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38</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95931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39</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4834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4</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16945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41</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9731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42</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4462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5</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424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s-ES" dirty="0"/>
              <a:t>La aplicación nueva móvil.</a:t>
            </a:r>
            <a:endParaRPr lang="en-US" dirty="0"/>
          </a:p>
        </p:txBody>
      </p:sp>
      <p:sp>
        <p:nvSpPr>
          <p:cNvPr id="4" name="Slide Number Placeholder 3"/>
          <p:cNvSpPr>
            <a:spLocks noGrp="1"/>
          </p:cNvSpPr>
          <p:nvPr>
            <p:ph type="sldNum" sz="quarter" idx="5"/>
          </p:nvPr>
        </p:nvSpPr>
        <p:spPr/>
        <p:txBody>
          <a:bodyPr/>
          <a:lstStyle/>
          <a:p>
            <a:fld id="{82574327-5DFD-4FC3-BABE-15CF706A075D}" type="slidenum">
              <a:rPr lang="en-US" smtClean="0"/>
              <a:t>6</a:t>
            </a:fld>
            <a:endParaRPr lang="en-US"/>
          </a:p>
        </p:txBody>
      </p:sp>
    </p:spTree>
    <p:extLst>
      <p:ext uri="{BB962C8B-B14F-4D97-AF65-F5344CB8AC3E}">
        <p14:creationId xmlns:p14="http://schemas.microsoft.com/office/powerpoint/2010/main" val="517266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Queremos que sea una experiencia de usuario simple y agradable, así que eso es genial! </a:t>
            </a:r>
          </a:p>
          <a:p>
            <a:r>
              <a:rPr lang="es-ES" dirty="0"/>
              <a:t>El objetivo no es recrear la versión web en una aplicación móvil, por lo que ya podemos contestar algunas de las preguntas: </a:t>
            </a:r>
          </a:p>
          <a:p>
            <a:r>
              <a:rPr lang="es-ES" dirty="0"/>
              <a:t>- por qué no incluiste la búsqueda avanzada?</a:t>
            </a:r>
          </a:p>
          <a:p>
            <a:r>
              <a:rPr lang="es-ES" dirty="0"/>
              <a:t>- o por qué no pusiste la función X, Y o Z?</a:t>
            </a:r>
          </a:p>
          <a:p>
            <a:r>
              <a:rPr lang="es-ES" dirty="0"/>
              <a:t>Es porque hicimos un equilibrio: </a:t>
            </a:r>
          </a:p>
          <a:p>
            <a:r>
              <a:rPr lang="es-ES" dirty="0"/>
              <a:t>“- Oye, queremos una aplicación rápida y ligera que pueda ser usada con integridad, pero no saturado con las necesidades que obtenemos de la web con todas las características y funcionalidades”</a:t>
            </a:r>
          </a:p>
          <a:p>
            <a:endParaRPr lang="es-ES" dirty="0"/>
          </a:p>
          <a:p>
            <a:r>
              <a:rPr lang="es-ES" dirty="0"/>
              <a:t>Así que estamos tratando de lograr ese equilibrio y puedes ver que hay búsqueda simple, búsquedas recientes, ser capaz de guardar sus elementos pudiendo filtrar texto completo, acceder rápido al texto, sugestión de otros temas que pueden ser de interés, o sea, generar más exploración y más investigación creativa.</a:t>
            </a:r>
            <a:endParaRPr lang="en-US" dirty="0"/>
          </a:p>
          <a:p>
            <a:endParaRPr lang="en-US" dirty="0"/>
          </a:p>
        </p:txBody>
      </p:sp>
      <p:sp>
        <p:nvSpPr>
          <p:cNvPr id="4" name="Slide Number Placeholder 3"/>
          <p:cNvSpPr>
            <a:spLocks noGrp="1"/>
          </p:cNvSpPr>
          <p:nvPr>
            <p:ph type="sldNum" sz="quarter" idx="5"/>
          </p:nvPr>
        </p:nvSpPr>
        <p:spPr/>
        <p:txBody>
          <a:bodyPr/>
          <a:lstStyle/>
          <a:p>
            <a:fld id="{82574327-5DFD-4FC3-BABE-15CF706A075D}" type="slidenum">
              <a:rPr lang="en-US" smtClean="0"/>
              <a:t>7</a:t>
            </a:fld>
            <a:endParaRPr lang="en-US"/>
          </a:p>
        </p:txBody>
      </p:sp>
    </p:spTree>
    <p:extLst>
      <p:ext uri="{BB962C8B-B14F-4D97-AF65-F5344CB8AC3E}">
        <p14:creationId xmlns:p14="http://schemas.microsoft.com/office/powerpoint/2010/main" val="300307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321" indent="-180321">
              <a:buFont typeface="Arial" panose="020B0604020202020204" pitchFamily="34" charset="0"/>
              <a:buChar char="•"/>
            </a:pPr>
            <a:endParaRPr lang="en-US" dirty="0"/>
          </a:p>
          <a:p>
            <a:r>
              <a:rPr lang="es-ES" dirty="0"/>
              <a:t>Esta pantalla es muy buena, pues muestra:</a:t>
            </a:r>
          </a:p>
          <a:p>
            <a:r>
              <a:rPr lang="es-ES" dirty="0"/>
              <a:t>“Oye: has estado aquí antes y cuando hiciste algunas búsquedas, sabíamos cuales eran los encabezados de materia para esas búsquedas”, </a:t>
            </a:r>
          </a:p>
          <a:p>
            <a:r>
              <a:rPr lang="es-ES" dirty="0"/>
              <a:t>por lo que la APP empieza a sugerir otros temas que pueden ser de interés, lo que generará más exploración y más investigación creativa.</a:t>
            </a:r>
            <a:endParaRPr lang="en-US" dirty="0"/>
          </a:p>
        </p:txBody>
      </p:sp>
      <p:sp>
        <p:nvSpPr>
          <p:cNvPr id="4" name="Slide Number Placeholder 3"/>
          <p:cNvSpPr>
            <a:spLocks noGrp="1"/>
          </p:cNvSpPr>
          <p:nvPr>
            <p:ph type="sldNum" sz="quarter" idx="5"/>
          </p:nvPr>
        </p:nvSpPr>
        <p:spPr/>
        <p:txBody>
          <a:bodyPr/>
          <a:lstStyle/>
          <a:p>
            <a:fld id="{82574327-5DFD-4FC3-BABE-15CF706A075D}" type="slidenum">
              <a:rPr lang="en-US" smtClean="0"/>
              <a:t>8</a:t>
            </a:fld>
            <a:endParaRPr lang="en-US"/>
          </a:p>
        </p:txBody>
      </p:sp>
    </p:spTree>
    <p:extLst>
      <p:ext uri="{BB962C8B-B14F-4D97-AF65-F5344CB8AC3E}">
        <p14:creationId xmlns:p14="http://schemas.microsoft.com/office/powerpoint/2010/main" val="2058613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321" indent="-180321">
              <a:buFont typeface="Arial" panose="020B0604020202020204" pitchFamily="34" charset="0"/>
              <a:buChar char="•"/>
            </a:pPr>
            <a:endParaRPr lang="en-US" dirty="0"/>
          </a:p>
          <a:p>
            <a:r>
              <a:rPr lang="es-ES" dirty="0"/>
              <a:t>Esta pantalla es muy buena, pues muestra:</a:t>
            </a:r>
          </a:p>
          <a:p>
            <a:r>
              <a:rPr lang="es-ES" dirty="0"/>
              <a:t>“Oye: has estado aquí antes y cuando hiciste algunas búsquedas, sabíamos cuales eran los encabezados de materia para esas búsquedas”, </a:t>
            </a:r>
          </a:p>
          <a:p>
            <a:r>
              <a:rPr lang="es-ES" dirty="0"/>
              <a:t>por lo que la APP empieza a sugerir otros temas que pueden ser de interés, lo que generará más exploración y más investigación creativa.</a:t>
            </a:r>
            <a:endParaRPr lang="en-US" dirty="0"/>
          </a:p>
        </p:txBody>
      </p:sp>
      <p:sp>
        <p:nvSpPr>
          <p:cNvPr id="4" name="Slide Number Placeholder 3"/>
          <p:cNvSpPr>
            <a:spLocks noGrp="1"/>
          </p:cNvSpPr>
          <p:nvPr>
            <p:ph type="sldNum" sz="quarter" idx="5"/>
          </p:nvPr>
        </p:nvSpPr>
        <p:spPr/>
        <p:txBody>
          <a:bodyPr/>
          <a:lstStyle/>
          <a:p>
            <a:fld id="{82574327-5DFD-4FC3-BABE-15CF706A075D}" type="slidenum">
              <a:rPr lang="en-US" smtClean="0"/>
              <a:t>9</a:t>
            </a:fld>
            <a:endParaRPr lang="en-US"/>
          </a:p>
        </p:txBody>
      </p:sp>
    </p:spTree>
    <p:extLst>
      <p:ext uri="{BB962C8B-B14F-4D97-AF65-F5344CB8AC3E}">
        <p14:creationId xmlns:p14="http://schemas.microsoft.com/office/powerpoint/2010/main" val="963569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11</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0226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ctr" eaLnBrk="1" hangingPunct="1">
              <a:buClr>
                <a:schemeClr val="accent2"/>
              </a:buClr>
              <a:buSzPct val="70000"/>
              <a:buFont typeface="Wingdings" panose="05000000000000000000" pitchFamily="2" charset="2"/>
              <a:buNone/>
            </a:pPr>
            <a:r>
              <a:rPr lang="en-US" altLang="en-US" sz="1200" dirty="0">
                <a:solidFill>
                  <a:srgbClr val="FFFFFF"/>
                </a:solidFill>
                <a:latin typeface="Arial" panose="020B0604020202020204" pitchFamily="34" charset="0"/>
              </a:rPr>
              <a:t>connect.ebsco.com</a:t>
            </a: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endParaRPr lang="en-US" altLang="en-US"/>
          </a:p>
        </p:txBody>
      </p:sp>
      <p:sp>
        <p:nvSpPr>
          <p:cNvPr id="16" name="Footer Placeholder 16"/>
          <p:cNvSpPr>
            <a:spLocks noGrp="1"/>
          </p:cNvSpPr>
          <p:nvPr>
            <p:ph type="ftr" sz="quarter" idx="11"/>
          </p:nvPr>
        </p:nvSpPr>
        <p:spPr/>
        <p:txBody>
          <a:bodyPr/>
          <a:lstStyle>
            <a:lvl1pPr>
              <a:defRPr/>
            </a:lvl1pPr>
          </a:lstStyle>
          <a:p>
            <a:pPr>
              <a:defRPr/>
            </a:pPr>
            <a:endParaRPr lang="en-US" altLang="en-US"/>
          </a:p>
        </p:txBody>
      </p:sp>
      <p:sp>
        <p:nvSpPr>
          <p:cNvPr id="17" name="Slide Number Placeholder 28"/>
          <p:cNvSpPr>
            <a:spLocks noGrp="1"/>
          </p:cNvSpPr>
          <p:nvPr>
            <p:ph type="sldNum" sz="quarter" idx="12"/>
          </p:nvPr>
        </p:nvSpPr>
        <p:spPr>
          <a:xfrm>
            <a:off x="4343400" y="2198688"/>
            <a:ext cx="457200" cy="441325"/>
          </a:xfrm>
        </p:spPr>
        <p:txBody>
          <a:bodyPr/>
          <a:lstStyle>
            <a:lvl1pPr>
              <a:defRPr/>
            </a:lvl1pPr>
          </a:lstStyle>
          <a:p>
            <a:pPr>
              <a:defRPr/>
            </a:pPr>
            <a:fld id="{342E3948-CB73-425F-94D4-5216D7099A68}" type="slidenum">
              <a:rPr lang="en-US" altLang="en-US"/>
              <a:pPr>
                <a:defRPr/>
              </a:pPr>
              <a:t>‹nº›</a:t>
            </a:fld>
            <a:endParaRPr lang="en-US" altLang="en-US"/>
          </a:p>
        </p:txBody>
      </p:sp>
    </p:spTree>
    <p:extLst>
      <p:ext uri="{BB962C8B-B14F-4D97-AF65-F5344CB8AC3E}">
        <p14:creationId xmlns:p14="http://schemas.microsoft.com/office/powerpoint/2010/main" val="113887387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ctr" eaLnBrk="1" hangingPunct="1">
              <a:buClr>
                <a:schemeClr val="accent2"/>
              </a:buClr>
              <a:buSzPct val="70000"/>
              <a:buFont typeface="Wingdings" panose="05000000000000000000" pitchFamily="2" charset="2"/>
              <a:buNone/>
            </a:pPr>
            <a:r>
              <a:rPr lang="en-US" altLang="en-US" sz="1200" dirty="0">
                <a:solidFill>
                  <a:srgbClr val="FFFFFF"/>
                </a:solidFill>
                <a:latin typeface="Arial" panose="020B0604020202020204" pitchFamily="34" charset="0"/>
              </a:rPr>
              <a:t>connect.ebsco.com</a:t>
            </a: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FFDC9B53-A228-4F50-83B4-B59F8A38041B}" type="slidenum">
              <a:rPr lang="en-US" altLang="en-US"/>
              <a:pPr>
                <a:defRPr/>
              </a:pPr>
              <a:t>‹nº›</a:t>
            </a:fld>
            <a:endParaRPr lang="en-US" altLang="en-US"/>
          </a:p>
        </p:txBody>
      </p:sp>
      <p:sp>
        <p:nvSpPr>
          <p:cNvPr id="17" name="Date Placeholder 4"/>
          <p:cNvSpPr>
            <a:spLocks noGrp="1"/>
          </p:cNvSpPr>
          <p:nvPr>
            <p:ph type="dt" sz="half" idx="11"/>
          </p:nvPr>
        </p:nvSpPr>
        <p:spPr/>
        <p:txBody>
          <a:bodyPr/>
          <a:lstStyle>
            <a:lvl1pPr>
              <a:defRPr/>
            </a:lvl1pPr>
          </a:lstStyle>
          <a:p>
            <a:pPr>
              <a:defRPr/>
            </a:pPr>
            <a:endParaRPr lang="en-US" alt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ltLang="en-US"/>
          </a:p>
        </p:txBody>
      </p:sp>
    </p:spTree>
    <p:extLst>
      <p:ext uri="{BB962C8B-B14F-4D97-AF65-F5344CB8AC3E}">
        <p14:creationId xmlns:p14="http://schemas.microsoft.com/office/powerpoint/2010/main" val="327103908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ctr" eaLnBrk="1" hangingPunct="1">
              <a:buClr>
                <a:schemeClr val="accent2"/>
              </a:buClr>
              <a:buSzPct val="70000"/>
              <a:buFont typeface="Wingdings" panose="05000000000000000000" pitchFamily="2" charset="2"/>
              <a:buNone/>
            </a:pPr>
            <a:r>
              <a:rPr lang="en-US" altLang="en-US" sz="1200" dirty="0">
                <a:solidFill>
                  <a:srgbClr val="FFFFFF"/>
                </a:solidFill>
                <a:latin typeface="Arial" panose="020B0604020202020204" pitchFamily="34" charset="0"/>
              </a:rPr>
              <a:t>connect.ebsco.com</a:t>
            </a: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F71D8C57-1D9B-47FC-A8F6-6E4E47E01639}" type="slidenum">
              <a:rPr lang="en-US" altLang="en-US"/>
              <a:pPr>
                <a:defRPr/>
              </a:pPr>
              <a:t>‹nº›</a:t>
            </a:fld>
            <a:endParaRPr lang="en-US" alt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endParaRPr lang="en-US" alt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ltLang="en-US"/>
          </a:p>
        </p:txBody>
      </p:sp>
    </p:spTree>
    <p:extLst>
      <p:ext uri="{BB962C8B-B14F-4D97-AF65-F5344CB8AC3E}">
        <p14:creationId xmlns:p14="http://schemas.microsoft.com/office/powerpoint/2010/main" val="3380489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035DBCA8-73C2-44C7-BB94-B75A41CFF1A5}" type="slidenum">
              <a:rPr lang="en-US" altLang="en-US"/>
              <a:pPr>
                <a:defRPr/>
              </a:pPr>
              <a:t>‹nº›</a:t>
            </a:fld>
            <a:endParaRPr lang="en-US" altLang="en-US"/>
          </a:p>
        </p:txBody>
      </p:sp>
    </p:spTree>
    <p:extLst>
      <p:ext uri="{BB962C8B-B14F-4D97-AF65-F5344CB8AC3E}">
        <p14:creationId xmlns:p14="http://schemas.microsoft.com/office/powerpoint/2010/main" val="356052745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ctr" eaLnBrk="1" hangingPunct="1">
              <a:buClr>
                <a:schemeClr val="accent2"/>
              </a:buClr>
              <a:buSzPct val="70000"/>
              <a:buFont typeface="Wingdings" panose="05000000000000000000" pitchFamily="2" charset="2"/>
              <a:buNone/>
            </a:pPr>
            <a:r>
              <a:rPr lang="en-US" altLang="en-US" sz="1200" dirty="0">
                <a:solidFill>
                  <a:srgbClr val="FFFFFF"/>
                </a:solidFill>
                <a:latin typeface="Arial" panose="020B0604020202020204" pitchFamily="34" charset="0"/>
              </a:rPr>
              <a:t>connect.ebsco.com</a:t>
            </a: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8114967D-4735-435C-9AB7-EA9D81A143ED}" type="slidenum">
              <a:rPr lang="en-US" altLang="en-US"/>
              <a:pPr>
                <a:defRPr/>
              </a:pPr>
              <a:t>‹nº›</a:t>
            </a:fld>
            <a:endParaRPr lang="en-US" altLang="en-US"/>
          </a:p>
        </p:txBody>
      </p:sp>
      <p:sp>
        <p:nvSpPr>
          <p:cNvPr id="14" name="Date Placeholder 3"/>
          <p:cNvSpPr>
            <a:spLocks noGrp="1"/>
          </p:cNvSpPr>
          <p:nvPr>
            <p:ph type="dt" sz="half" idx="11"/>
          </p:nvPr>
        </p:nvSpPr>
        <p:spPr/>
        <p:txBody>
          <a:bodyPr/>
          <a:lstStyle>
            <a:lvl1pPr>
              <a:defRPr/>
            </a:lvl1pPr>
          </a:lstStyle>
          <a:p>
            <a:pPr>
              <a:defRPr/>
            </a:pPr>
            <a:endParaRPr lang="en-US" altLang="en-US"/>
          </a:p>
        </p:txBody>
      </p:sp>
      <p:sp>
        <p:nvSpPr>
          <p:cNvPr id="15" name="Footer Placeholder 4"/>
          <p:cNvSpPr>
            <a:spLocks noGrp="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56745792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FD20C94B-F5F3-434E-A2D8-518DFF1EA69D}" type="slidenum">
              <a:rPr lang="en-US" altLang="en-US"/>
              <a:pPr>
                <a:defRPr/>
              </a:pPr>
              <a:t>‹nº›</a:t>
            </a:fld>
            <a:endParaRPr lang="en-US" altLang="en-US"/>
          </a:p>
        </p:txBody>
      </p:sp>
    </p:spTree>
    <p:extLst>
      <p:ext uri="{BB962C8B-B14F-4D97-AF65-F5344CB8AC3E}">
        <p14:creationId xmlns:p14="http://schemas.microsoft.com/office/powerpoint/2010/main" val="160647266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8" name="Rectangle 24"/>
          <p:cNvSpPr>
            <a:spLocks noChangeArrowheads="1"/>
          </p:cNvSpPr>
          <p:nvPr/>
        </p:nvSpPr>
        <p:spPr bwMode="white">
          <a:xfrm>
            <a:off x="152400" y="823976"/>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25"/>
          <p:cNvSpPr>
            <a:spLocks noChangeArrowheads="1"/>
          </p:cNvSpPr>
          <p:nvPr/>
        </p:nvSpPr>
        <p:spPr bwMode="auto">
          <a:xfrm>
            <a:off x="155575" y="157161"/>
            <a:ext cx="8832850" cy="827337"/>
          </a:xfrm>
          <a:prstGeom prst="rect">
            <a:avLst/>
          </a:prstGeom>
          <a:solidFill>
            <a:schemeClr val="bg2">
              <a:lumMod val="90000"/>
            </a:schemeClr>
          </a:solidFill>
          <a:ln>
            <a:noFill/>
          </a:ln>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dirty="0"/>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ctr" eaLnBrk="1" hangingPunct="1">
              <a:buClr>
                <a:schemeClr val="accent2"/>
              </a:buClr>
              <a:buSzPct val="70000"/>
              <a:buFont typeface="Wingdings" panose="05000000000000000000" pitchFamily="2" charset="2"/>
              <a:buNone/>
            </a:pPr>
            <a:r>
              <a:rPr lang="en-US" altLang="en-US" sz="1200" dirty="0">
                <a:solidFill>
                  <a:srgbClr val="FFFFFF"/>
                </a:solidFill>
                <a:latin typeface="Arial" panose="020B0604020202020204" pitchFamily="34" charset="0"/>
              </a:rPr>
              <a:t>connect.ebsco.com</a:t>
            </a: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2" name="Straight Connector 11"/>
          <p:cNvSpPr>
            <a:spLocks noChangeShapeType="1"/>
          </p:cNvSpPr>
          <p:nvPr/>
        </p:nvSpPr>
        <p:spPr bwMode="auto">
          <a:xfrm>
            <a:off x="152400" y="976376"/>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3" name="Text Placeholder 2"/>
          <p:cNvSpPr>
            <a:spLocks noGrp="1"/>
          </p:cNvSpPr>
          <p:nvPr>
            <p:ph type="body" idx="1"/>
          </p:nvPr>
        </p:nvSpPr>
        <p:spPr>
          <a:xfrm>
            <a:off x="399162" y="1211328"/>
            <a:ext cx="8324214" cy="4801990"/>
          </a:xfrm>
        </p:spPr>
        <p:txBody>
          <a:bodyPr/>
          <a:lstStyle>
            <a:lvl1pPr marL="0" indent="0" algn="l">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675069" y="317622"/>
            <a:ext cx="7772400" cy="561594"/>
          </a:xfrm>
        </p:spPr>
        <p:txBody>
          <a:bodyPr/>
          <a:lstStyle>
            <a:lvl1pPr algn="ctr">
              <a:buNone/>
              <a:defRPr sz="3200" b="0" cap="none" baseline="0">
                <a:solidFill>
                  <a:srgbClr val="1FA64A"/>
                </a:solidFill>
              </a:defRPr>
            </a:lvl1pPr>
          </a:lstStyle>
          <a:p>
            <a:r>
              <a:rPr lang="en-US" dirty="0"/>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n-US" altLang="en-US"/>
          </a:p>
        </p:txBody>
      </p:sp>
      <p:sp>
        <p:nvSpPr>
          <p:cNvPr id="16" name="Date Placeholder 3"/>
          <p:cNvSpPr>
            <a:spLocks noGrp="1"/>
          </p:cNvSpPr>
          <p:nvPr>
            <p:ph type="dt" sz="half"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77934743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3" name="Text Placeholder 2"/>
          <p:cNvSpPr>
            <a:spLocks noGrp="1"/>
          </p:cNvSpPr>
          <p:nvPr>
            <p:ph type="body" idx="1"/>
          </p:nvPr>
        </p:nvSpPr>
        <p:spPr>
          <a:xfrm>
            <a:off x="70329" y="1211327"/>
            <a:ext cx="8973659" cy="5489511"/>
          </a:xfrm>
        </p:spPr>
        <p:txBody>
          <a:bodyPr/>
          <a:lstStyle>
            <a:lvl1pPr marL="0" indent="0" algn="l">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2542949" y="152399"/>
            <a:ext cx="6501039" cy="882715"/>
          </a:xfrm>
        </p:spPr>
        <p:txBody>
          <a:bodyPr anchor="ctr"/>
          <a:lstStyle>
            <a:lvl1pPr algn="ctr">
              <a:buNone/>
              <a:defRPr sz="4000" b="1" cap="none" baseline="0">
                <a:solidFill>
                  <a:srgbClr val="1FA64A"/>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11" name="Picture 1" title="EBSCOhost Logo">
            <a:extLst>
              <a:ext uri="{FF2B5EF4-FFF2-40B4-BE49-F238E27FC236}">
                <a16:creationId xmlns:a16="http://schemas.microsoft.com/office/drawing/2014/main" id="{9E226B0A-ED23-4D98-AD41-1252506AD43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950" y="47073"/>
            <a:ext cx="2434999" cy="684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9686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2" name="Title 1"/>
          <p:cNvSpPr>
            <a:spLocks noGrp="1"/>
          </p:cNvSpPr>
          <p:nvPr>
            <p:ph type="title"/>
          </p:nvPr>
        </p:nvSpPr>
        <p:spPr>
          <a:xfrm>
            <a:off x="1245281" y="2822448"/>
            <a:ext cx="6501039" cy="506354"/>
          </a:xfrm>
        </p:spPr>
        <p:txBody>
          <a:bodyPr/>
          <a:lstStyle>
            <a:lvl1pPr algn="ctr">
              <a:buNone/>
              <a:defRPr sz="3600" b="1" cap="none" baseline="0">
                <a:solidFill>
                  <a:srgbClr val="1FA64A"/>
                </a:solidFill>
                <a:latin typeface="Segoe UI" panose="020B0502040204020203" pitchFamily="34" charset="0"/>
                <a:cs typeface="Segoe UI" panose="020B0502040204020203" pitchFamily="34" charset="0"/>
              </a:defRPr>
            </a:lvl1pPr>
          </a:lstStyle>
          <a:p>
            <a:r>
              <a:rPr lang="en-US" dirty="0"/>
              <a:t>Click to edit Master title style</a:t>
            </a:r>
          </a:p>
        </p:txBody>
      </p:sp>
      <p:pic>
        <p:nvPicPr>
          <p:cNvPr id="11" name="Picture 1" title="EBSCOhost Logo">
            <a:extLst>
              <a:ext uri="{FF2B5EF4-FFF2-40B4-BE49-F238E27FC236}">
                <a16:creationId xmlns:a16="http://schemas.microsoft.com/office/drawing/2014/main" id="{9E226B0A-ED23-4D98-AD41-1252506AD43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950" y="47073"/>
            <a:ext cx="2434999" cy="684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7BADF385-47F5-49C9-9708-33770ABA0EFA}"/>
              </a:ext>
            </a:extLst>
          </p:cNvPr>
          <p:cNvSpPr>
            <a:spLocks noChangeArrowheads="1"/>
          </p:cNvSpPr>
          <p:nvPr userDrawn="1"/>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ctr" eaLnBrk="1" hangingPunct="1">
              <a:buClr>
                <a:schemeClr val="accent2"/>
              </a:buClr>
              <a:buSzPct val="70000"/>
              <a:buFont typeface="Wingdings" panose="05000000000000000000" pitchFamily="2" charset="2"/>
              <a:buNone/>
            </a:pPr>
            <a:r>
              <a:rPr lang="en-US" altLang="en-US" sz="1200" dirty="0">
                <a:solidFill>
                  <a:srgbClr val="FFFFFF"/>
                </a:solidFill>
                <a:latin typeface="Arial" panose="020B0604020202020204" pitchFamily="34" charset="0"/>
              </a:rPr>
              <a:t>connect.ebsco.com</a:t>
            </a:r>
          </a:p>
        </p:txBody>
      </p:sp>
      <p:sp>
        <p:nvSpPr>
          <p:cNvPr id="15" name="Rectangle 14">
            <a:extLst>
              <a:ext uri="{FF2B5EF4-FFF2-40B4-BE49-F238E27FC236}">
                <a16:creationId xmlns:a16="http://schemas.microsoft.com/office/drawing/2014/main" id="{C2B158B1-91DA-4343-A5DD-B570E01C9011}"/>
              </a:ext>
            </a:extLst>
          </p:cNvPr>
          <p:cNvSpPr>
            <a:spLocks noChangeArrowheads="1"/>
          </p:cNvSpPr>
          <p:nvPr userDrawn="1"/>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Tree>
    <p:extLst>
      <p:ext uri="{BB962C8B-B14F-4D97-AF65-F5344CB8AC3E}">
        <p14:creationId xmlns:p14="http://schemas.microsoft.com/office/powerpoint/2010/main" val="234344509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pPr>
              <a:defRPr/>
            </a:pPr>
            <a:fld id="{B9DB992F-147A-4988-B16E-F256FAE9A3C9}" type="slidenum">
              <a:rPr lang="en-US" altLang="en-US"/>
              <a:pPr>
                <a:defRPr/>
              </a:pPr>
              <a:t>‹nº›</a:t>
            </a:fld>
            <a:endParaRPr lang="en-US" altLang="en-US"/>
          </a:p>
        </p:txBody>
      </p:sp>
    </p:spTree>
    <p:extLst>
      <p:ext uri="{BB962C8B-B14F-4D97-AF65-F5344CB8AC3E}">
        <p14:creationId xmlns:p14="http://schemas.microsoft.com/office/powerpoint/2010/main" val="372365698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ctr" eaLnBrk="1" hangingPunct="1">
              <a:buClr>
                <a:schemeClr val="accent2"/>
              </a:buClr>
              <a:buSzPct val="70000"/>
              <a:buFont typeface="Wingdings" panose="05000000000000000000" pitchFamily="2" charset="2"/>
              <a:buNone/>
            </a:pPr>
            <a:r>
              <a:rPr lang="en-US" altLang="en-US" sz="1200" dirty="0">
                <a:solidFill>
                  <a:srgbClr val="FFFFFF"/>
                </a:solidFill>
                <a:latin typeface="Arial" panose="020B0604020202020204" pitchFamily="34" charset="0"/>
              </a:rPr>
              <a:t>connect.ebsco.com</a:t>
            </a: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endParaRPr lang="en-US" alt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ltLang="en-US"/>
          </a:p>
        </p:txBody>
      </p:sp>
      <p:sp>
        <p:nvSpPr>
          <p:cNvPr id="20" name="Slide Number Placeholder 8"/>
          <p:cNvSpPr>
            <a:spLocks noGrp="1"/>
          </p:cNvSpPr>
          <p:nvPr>
            <p:ph type="sldNum" sz="quarter" idx="12"/>
          </p:nvPr>
        </p:nvSpPr>
        <p:spPr>
          <a:xfrm>
            <a:off x="4343400" y="1042988"/>
            <a:ext cx="457200" cy="441325"/>
          </a:xfrm>
        </p:spPr>
        <p:txBody>
          <a:bodyPr/>
          <a:lstStyle>
            <a:lvl1pPr>
              <a:defRPr/>
            </a:lvl1pPr>
          </a:lstStyle>
          <a:p>
            <a:pPr>
              <a:defRPr/>
            </a:pPr>
            <a:fld id="{9016BF50-784C-4456-B57C-872D6B75AD7E}" type="slidenum">
              <a:rPr lang="en-US" altLang="en-US"/>
              <a:pPr>
                <a:defRPr/>
              </a:pPr>
              <a:t>‹nº›</a:t>
            </a:fld>
            <a:endParaRPr lang="en-US" altLang="en-US"/>
          </a:p>
        </p:txBody>
      </p:sp>
    </p:spTree>
    <p:extLst>
      <p:ext uri="{BB962C8B-B14F-4D97-AF65-F5344CB8AC3E}">
        <p14:creationId xmlns:p14="http://schemas.microsoft.com/office/powerpoint/2010/main" val="370054134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30752201-60B3-4FBA-B127-CFA402E8F011}" type="slidenum">
              <a:rPr lang="en-US" altLang="en-US"/>
              <a:pPr>
                <a:defRPr/>
              </a:pPr>
              <a:t>‹nº›</a:t>
            </a:fld>
            <a:endParaRPr lang="en-US" altLang="en-US"/>
          </a:p>
        </p:txBody>
      </p:sp>
    </p:spTree>
    <p:extLst>
      <p:ext uri="{BB962C8B-B14F-4D97-AF65-F5344CB8AC3E}">
        <p14:creationId xmlns:p14="http://schemas.microsoft.com/office/powerpoint/2010/main" val="1528793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ctr" eaLnBrk="1" hangingPunct="1">
              <a:buClr>
                <a:schemeClr val="accent2"/>
              </a:buClr>
              <a:buSzPct val="70000"/>
              <a:buFont typeface="Wingdings" panose="05000000000000000000" pitchFamily="2" charset="2"/>
              <a:buNone/>
            </a:pPr>
            <a:r>
              <a:rPr lang="en-US" altLang="en-US" sz="1200" dirty="0">
                <a:solidFill>
                  <a:srgbClr val="FFFFFF"/>
                </a:solidFill>
                <a:latin typeface="Arial" panose="020B0604020202020204" pitchFamily="34" charset="0"/>
              </a:rPr>
              <a:t>connect.ebsco.com</a:t>
            </a: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8" name="Date Placeholder 1"/>
          <p:cNvSpPr>
            <a:spLocks noGrp="1"/>
          </p:cNvSpPr>
          <p:nvPr>
            <p:ph type="dt" sz="half" idx="10"/>
          </p:nvPr>
        </p:nvSpPr>
        <p:spPr/>
        <p:txBody>
          <a:bodyPr/>
          <a:lstStyle>
            <a:lvl1pPr>
              <a:defRPr/>
            </a:lvl1pPr>
          </a:lstStyle>
          <a:p>
            <a:pPr>
              <a:defRPr/>
            </a:pPr>
            <a:endParaRPr lang="en-US" altLang="en-US"/>
          </a:p>
        </p:txBody>
      </p:sp>
      <p:sp>
        <p:nvSpPr>
          <p:cNvPr id="9" name="Footer Placeholder 2"/>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951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ctr" eaLnBrk="1" hangingPunct="1">
              <a:buClr>
                <a:schemeClr val="accent2"/>
              </a:buClr>
              <a:buSzPct val="70000"/>
              <a:buFont typeface="Wingdings" panose="05000000000000000000" pitchFamily="2" charset="2"/>
              <a:buNone/>
            </a:pPr>
            <a:r>
              <a:rPr lang="en-US" altLang="en-US" sz="1200" dirty="0">
                <a:solidFill>
                  <a:srgbClr val="FFFFFF"/>
                </a:solidFill>
                <a:latin typeface="Arial" panose="020B0604020202020204" pitchFamily="34" charset="0"/>
              </a:rPr>
              <a:t>connect.ebsco.com</a:t>
            </a: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spcBef>
                <a:spcPct val="20000"/>
              </a:spcBef>
              <a:buClr>
                <a:schemeClr val="accent2"/>
              </a:buClr>
              <a:buSzPct val="70000"/>
              <a:buFont typeface="Wingdings" panose="05000000000000000000" pitchFamily="2" charset="2"/>
              <a:buChar char="l"/>
              <a:defRPr kumimoji="0" sz="1400">
                <a:solidFill>
                  <a:srgbClr val="FFFFFF"/>
                </a:solidFill>
                <a:latin typeface="Arial" charset="0"/>
              </a:defRPr>
            </a:lvl1pPr>
          </a:lstStyle>
          <a:p>
            <a:pPr>
              <a:defRPr/>
            </a:pPr>
            <a:endParaRPr lang="en-US" alt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spcBef>
                <a:spcPct val="20000"/>
              </a:spcBef>
              <a:buClr>
                <a:schemeClr val="accent2"/>
              </a:buClr>
              <a:buSzPct val="70000"/>
              <a:buFont typeface="Wingdings" panose="05000000000000000000" pitchFamily="2" charset="2"/>
              <a:buChar char="l"/>
              <a:defRPr kumimoji="0" sz="1200">
                <a:solidFill>
                  <a:srgbClr val="FFFFFF"/>
                </a:solidFill>
                <a:latin typeface="Arial" charset="0"/>
              </a:defRPr>
            </a:lvl1pPr>
          </a:lstStyle>
          <a:p>
            <a:pPr>
              <a:defRPr/>
            </a:pPr>
            <a:endParaRPr lang="en-US" alt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spcBef>
                <a:spcPct val="20000"/>
              </a:spcBef>
              <a:buClr>
                <a:schemeClr val="accent2"/>
              </a:buClr>
              <a:buSzPct val="70000"/>
              <a:buFont typeface="Wingdings" panose="05000000000000000000" pitchFamily="2" charset="2"/>
              <a:buChar char="l"/>
              <a:defRPr sz="1600">
                <a:solidFill>
                  <a:srgbClr val="1A3F6D"/>
                </a:solidFill>
              </a:defRPr>
            </a:lvl1pPr>
          </a:lstStyle>
          <a:p>
            <a:pPr>
              <a:defRPr/>
            </a:pPr>
            <a:fld id="{BA283608-543F-4B61-8AEB-B5C090AC64BE}" type="slidenum">
              <a:rPr lang="en-US" altLang="en-US"/>
              <a:pPr>
                <a:defRPr/>
              </a:pPr>
              <a:t>‹nº›</a:t>
            </a:fld>
            <a:endParaRPr lang="en-US" altLang="en-US"/>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40" name="Picture 56" descr="top"/>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504" r:id="rId4"/>
    <p:sldLayoutId id="2147484505" r:id="rId5"/>
    <p:sldLayoutId id="2147484496" r:id="rId6"/>
    <p:sldLayoutId id="2147484497" r:id="rId7"/>
    <p:sldLayoutId id="2147484498" r:id="rId8"/>
    <p:sldLayoutId id="2147484499" r:id="rId9"/>
    <p:sldLayoutId id="2147484500" r:id="rId10"/>
    <p:sldLayoutId id="2147484501" r:id="rId11"/>
    <p:sldLayoutId id="2147484502" r:id="rId12"/>
    <p:sldLayoutId id="2147484503" r:id="rId13"/>
  </p:sldLayoutIdLst>
  <p:txStyles>
    <p:titleStyle>
      <a:lvl1pPr algn="ctr" rtl="0" eaLnBrk="0" fontAlgn="base" hangingPunct="0">
        <a:spcBef>
          <a:spcPct val="0"/>
        </a:spcBef>
        <a:spcAft>
          <a:spcPct val="0"/>
        </a:spcAft>
        <a:defRPr sz="3300" kern="1200">
          <a:solidFill>
            <a:srgbClr val="1A3F6D"/>
          </a:solidFill>
          <a:latin typeface="+mj-lt"/>
          <a:ea typeface="+mj-ea"/>
          <a:cs typeface="+mj-cs"/>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1F497D"/>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1F497D"/>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1F497D"/>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pt.wikipedia.org/wiki/George_Boole"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bit.ly/ajuda-ebsco" TargetMode="External"/><Relationship Id="rId2" Type="http://schemas.openxmlformats.org/officeDocument/2006/relationships/hyperlink" Target="http://connect.ebsco.com/" TargetMode="Externa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buscador.periodicos.capes.gov.br/V/V3QBDIXDVG8IEA9JLAJGFFVJLYYT3G7R5R5HYHUEDAPXNUDKSB-08697?func=find-db-info&amp;doc_num=00000501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btitle 18"/>
          <p:cNvSpPr>
            <a:spLocks noGrp="1"/>
          </p:cNvSpPr>
          <p:nvPr>
            <p:ph type="subTitle" idx="1"/>
          </p:nvPr>
        </p:nvSpPr>
        <p:spPr>
          <a:xfrm>
            <a:off x="1657350" y="4357618"/>
            <a:ext cx="6591300" cy="1452041"/>
          </a:xfrm>
        </p:spPr>
        <p:txBody>
          <a:bodyPr>
            <a:noAutofit/>
          </a:bodyPr>
          <a:lstStyle/>
          <a:p>
            <a:pPr eaLnBrk="1" fontAlgn="auto" hangingPunct="1">
              <a:spcBef>
                <a:spcPct val="0"/>
              </a:spcBef>
              <a:spcAft>
                <a:spcPts val="0"/>
              </a:spcAft>
              <a:defRPr/>
            </a:pPr>
            <a:r>
              <a:rPr lang="en-US" sz="8800" b="0" cap="none" spc="0" dirty="0" err="1">
                <a:solidFill>
                  <a:srgbClr val="1FA64A"/>
                </a:solidFill>
                <a:latin typeface="+mj-lt"/>
              </a:rPr>
              <a:t>Avançado</a:t>
            </a:r>
            <a:endParaRPr lang="en-US" sz="4000" cap="none" spc="0" dirty="0">
              <a:solidFill>
                <a:schemeClr val="tx1"/>
              </a:solidFill>
              <a:latin typeface="Calibri Light" panose="020F0302020204030204" pitchFamily="34" charset="0"/>
              <a:ea typeface="+mj-ea"/>
              <a:cs typeface="+mj-cs"/>
            </a:endParaRPr>
          </a:p>
        </p:txBody>
      </p:sp>
      <p:sp>
        <p:nvSpPr>
          <p:cNvPr id="15363" name="Title 13"/>
          <p:cNvSpPr>
            <a:spLocks noGrp="1"/>
          </p:cNvSpPr>
          <p:nvPr>
            <p:ph type="ctrTitle"/>
          </p:nvPr>
        </p:nvSpPr>
        <p:spPr>
          <a:xfrm>
            <a:off x="674688" y="267169"/>
            <a:ext cx="7772400" cy="1752600"/>
          </a:xfrm>
        </p:spPr>
        <p:txBody>
          <a:bodyPr/>
          <a:lstStyle/>
          <a:p>
            <a:pPr eaLnBrk="1" hangingPunct="1"/>
            <a:r>
              <a:rPr lang="en-US" altLang="en-US" sz="6000" dirty="0">
                <a:solidFill>
                  <a:schemeClr val="tx1"/>
                </a:solidFill>
              </a:rPr>
              <a:t>Tutorial de </a:t>
            </a:r>
            <a:r>
              <a:rPr lang="en-US" altLang="en-US" sz="6000" dirty="0" err="1">
                <a:solidFill>
                  <a:schemeClr val="tx1"/>
                </a:solidFill>
              </a:rPr>
              <a:t>Uso</a:t>
            </a:r>
            <a:endParaRPr lang="en-US" altLang="en-US" sz="6000" dirty="0">
              <a:solidFill>
                <a:schemeClr val="tx1"/>
              </a:solidFill>
            </a:endParaRPr>
          </a:p>
        </p:txBody>
      </p:sp>
      <p:sp>
        <p:nvSpPr>
          <p:cNvPr id="15365" name="Rectangle 6"/>
          <p:cNvSpPr>
            <a:spLocks noGrp="1" noChangeArrowheads="1"/>
          </p:cNvSpPr>
          <p:nvPr/>
        </p:nvSpPr>
        <p:spPr bwMode="auto">
          <a:xfrm>
            <a:off x="158750" y="6408738"/>
            <a:ext cx="88265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algn="ctr" eaLnBrk="1" hangingPunct="1">
              <a:buClr>
                <a:schemeClr val="accent2"/>
              </a:buClr>
              <a:buSzPct val="70000"/>
              <a:buFont typeface="Wingdings" panose="05000000000000000000" pitchFamily="2" charset="2"/>
              <a:buNone/>
            </a:pPr>
            <a:endParaRPr lang="en-US" altLang="en-US" sz="1200" dirty="0">
              <a:solidFill>
                <a:srgbClr val="FFFFFF"/>
              </a:solidFill>
              <a:latin typeface="Arial" panose="020B0604020202020204" pitchFamily="34" charset="0"/>
            </a:endParaRPr>
          </a:p>
        </p:txBody>
      </p:sp>
      <p:pic>
        <p:nvPicPr>
          <p:cNvPr id="15366" name="Picture 1" title="EBSCOhost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2799019"/>
            <a:ext cx="5829300" cy="155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CDCA6F7-4BE0-4FAD-88DB-83F4D466ABF9}"/>
              </a:ext>
            </a:extLst>
          </p:cNvPr>
          <p:cNvSpPr>
            <a:spLocks noGrp="1" noChangeArrowheads="1"/>
          </p:cNvSpPr>
          <p:nvPr/>
        </p:nvSpPr>
        <p:spPr bwMode="auto">
          <a:xfrm>
            <a:off x="7666181" y="6433905"/>
            <a:ext cx="1319069"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algn="ctr" eaLnBrk="1" hangingPunct="1">
              <a:buClr>
                <a:schemeClr val="accent2"/>
              </a:buClr>
              <a:buSzPct val="70000"/>
              <a:buFont typeface="Wingdings" panose="05000000000000000000" pitchFamily="2" charset="2"/>
              <a:buNone/>
            </a:pPr>
            <a:r>
              <a:rPr lang="en-US" altLang="en-US" sz="1100" dirty="0">
                <a:solidFill>
                  <a:schemeClr val="tx2">
                    <a:lumMod val="60000"/>
                    <a:lumOff val="40000"/>
                  </a:schemeClr>
                </a:solidFill>
                <a:latin typeface="Arial" panose="020B0604020202020204" pitchFamily="34" charset="0"/>
              </a:rPr>
              <a:t>MAIO 2021 AR</a:t>
            </a:r>
          </a:p>
        </p:txBody>
      </p:sp>
      <p:pic>
        <p:nvPicPr>
          <p:cNvPr id="8" name="Picture 5" descr="capes-72012-RGB.png">
            <a:extLst>
              <a:ext uri="{FF2B5EF4-FFF2-40B4-BE49-F238E27FC236}">
                <a16:creationId xmlns:a16="http://schemas.microsoft.com/office/drawing/2014/main" id="{6AABE16B-B95E-4F0E-914C-E36DF1608762}"/>
              </a:ext>
            </a:extLst>
          </p:cNvPr>
          <p:cNvPicPr>
            <a:picLocks noChangeAspect="1"/>
          </p:cNvPicPr>
          <p:nvPr/>
        </p:nvPicPr>
        <p:blipFill>
          <a:blip r:embed="rId4"/>
          <a:srcRect/>
          <a:stretch>
            <a:fillRect/>
          </a:stretch>
        </p:blipFill>
        <p:spPr bwMode="auto">
          <a:xfrm>
            <a:off x="7904442" y="366242"/>
            <a:ext cx="799965" cy="734203"/>
          </a:xfrm>
          <a:prstGeom prst="rect">
            <a:avLst/>
          </a:prstGeom>
          <a:noFill/>
          <a:ln w="9525">
            <a:noFill/>
            <a:miter lim="800000"/>
            <a:headEnd/>
            <a:tailEnd/>
          </a:ln>
        </p:spPr>
      </p:pic>
      <p:pic>
        <p:nvPicPr>
          <p:cNvPr id="1026" name="Picture 2" descr="Resultado de imagem para ebsco information services png">
            <a:extLst>
              <a:ext uri="{FF2B5EF4-FFF2-40B4-BE49-F238E27FC236}">
                <a16:creationId xmlns:a16="http://schemas.microsoft.com/office/drawing/2014/main" id="{5E9BC004-4794-44C8-B35B-FAD45798AA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593" y="366242"/>
            <a:ext cx="1217757" cy="6119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4E272-9BC6-47AF-B88C-A7EAFC12978A}"/>
              </a:ext>
            </a:extLst>
          </p:cNvPr>
          <p:cNvSpPr>
            <a:spLocks noGrp="1"/>
          </p:cNvSpPr>
          <p:nvPr>
            <p:ph type="title"/>
          </p:nvPr>
        </p:nvSpPr>
        <p:spPr/>
        <p:txBody>
          <a:bodyPr/>
          <a:lstStyle/>
          <a:p>
            <a:r>
              <a:rPr lang="pt-BR" dirty="0"/>
              <a:t>Operadores Booleanos</a:t>
            </a:r>
            <a:endParaRPr lang="en-US" dirty="0"/>
          </a:p>
        </p:txBody>
      </p:sp>
    </p:spTree>
    <p:extLst>
      <p:ext uri="{BB962C8B-B14F-4D97-AF65-F5344CB8AC3E}">
        <p14:creationId xmlns:p14="http://schemas.microsoft.com/office/powerpoint/2010/main" val="3469552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3">
            <a:extLst>
              <a:ext uri="{FF2B5EF4-FFF2-40B4-BE49-F238E27FC236}">
                <a16:creationId xmlns:a16="http://schemas.microsoft.com/office/drawing/2014/main" id="{841B8379-783B-4B38-A1D7-90F1DE2F3073}"/>
              </a:ext>
            </a:extLst>
          </p:cNvPr>
          <p:cNvSpPr>
            <a:spLocks noGrp="1"/>
          </p:cNvSpPr>
          <p:nvPr>
            <p:ph type="title"/>
          </p:nvPr>
        </p:nvSpPr>
        <p:spPr>
          <a:xfrm>
            <a:off x="2542949" y="152399"/>
            <a:ext cx="6501039" cy="882715"/>
          </a:xfrm>
        </p:spPr>
        <p:txBody>
          <a:bodyPr/>
          <a:lstStyle/>
          <a:p>
            <a:pPr eaLnBrk="1" hangingPunct="1"/>
            <a:r>
              <a:rPr lang="pt-BR" dirty="0"/>
              <a:t>Operadores Booleanos</a:t>
            </a:r>
            <a:endParaRPr lang="en-US" altLang="en-US" b="1" dirty="0">
              <a:solidFill>
                <a:srgbClr val="1FA64A"/>
              </a:solidFill>
            </a:endParaRPr>
          </a:p>
        </p:txBody>
      </p:sp>
      <p:sp>
        <p:nvSpPr>
          <p:cNvPr id="8" name="Content Placeholder 2">
            <a:extLst>
              <a:ext uri="{FF2B5EF4-FFF2-40B4-BE49-F238E27FC236}">
                <a16:creationId xmlns:a16="http://schemas.microsoft.com/office/drawing/2014/main" id="{C84DEFA2-6B4B-45BC-9456-B06E2D31369E}"/>
              </a:ext>
            </a:extLst>
          </p:cNvPr>
          <p:cNvSpPr txBox="1">
            <a:spLocks/>
          </p:cNvSpPr>
          <p:nvPr/>
        </p:nvSpPr>
        <p:spPr>
          <a:xfrm>
            <a:off x="457200" y="1313876"/>
            <a:ext cx="8229600" cy="4525963"/>
          </a:xfrm>
          <a:prstGeom prst="rect">
            <a:avLst/>
          </a:prstGeom>
        </p:spPr>
        <p:txBody>
          <a:bodyPr>
            <a:normAutofit/>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1F497D"/>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1F497D"/>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1F497D"/>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fontAlgn="auto">
              <a:spcAft>
                <a:spcPts val="0"/>
              </a:spcAft>
              <a:buFont typeface="Arial"/>
              <a:buChar char="•"/>
              <a:defRPr/>
            </a:pPr>
            <a:r>
              <a:rPr lang="pt-BR" sz="2400" dirty="0">
                <a:latin typeface="Calibri" panose="020F0502020204030204" pitchFamily="34" charset="0"/>
                <a:cs typeface="Calibri" panose="020F0502020204030204" pitchFamily="34" charset="0"/>
              </a:rPr>
              <a:t>Operadores booleanos são </a:t>
            </a:r>
            <a:r>
              <a:rPr lang="pt-BR" sz="2400" b="1" dirty="0">
                <a:latin typeface="Calibri" panose="020F0502020204030204" pitchFamily="34" charset="0"/>
                <a:cs typeface="Calibri" panose="020F0502020204030204" pitchFamily="34" charset="0"/>
              </a:rPr>
              <a:t>conectores lógicos </a:t>
            </a:r>
            <a:r>
              <a:rPr lang="pt-BR" sz="2400" dirty="0">
                <a:latin typeface="Calibri" panose="020F0502020204030204" pitchFamily="34" charset="0"/>
                <a:cs typeface="Calibri" panose="020F0502020204030204" pitchFamily="34" charset="0"/>
              </a:rPr>
              <a:t>utilizados para ampliar ou reduzir os resultados de uma busca.</a:t>
            </a:r>
          </a:p>
          <a:p>
            <a:pPr fontAlgn="auto">
              <a:spcBef>
                <a:spcPts val="1200"/>
              </a:spcBef>
              <a:spcAft>
                <a:spcPts val="0"/>
              </a:spcAft>
              <a:buFont typeface="Arial"/>
              <a:buChar char="•"/>
              <a:defRPr/>
            </a:pPr>
            <a:r>
              <a:rPr lang="pt-BR" sz="2400" dirty="0">
                <a:latin typeface="Calibri" panose="020F0502020204030204" pitchFamily="34" charset="0"/>
                <a:cs typeface="Calibri" panose="020F0502020204030204" pitchFamily="34" charset="0"/>
              </a:rPr>
              <a:t>Nas interfaces EBSCO, eles são os seguintes:</a:t>
            </a:r>
          </a:p>
          <a:p>
            <a:pPr marL="895350" lvl="1" indent="-620713" fontAlgn="auto">
              <a:spcBef>
                <a:spcPts val="1800"/>
              </a:spcBef>
              <a:spcAft>
                <a:spcPts val="0"/>
              </a:spcAft>
              <a:buNone/>
              <a:defRPr/>
            </a:pPr>
            <a:r>
              <a:rPr lang="pt-BR" sz="2000" b="1" dirty="0">
                <a:latin typeface="Calibri" panose="020F0502020204030204" pitchFamily="34" charset="0"/>
                <a:cs typeface="Calibri" panose="020F0502020204030204" pitchFamily="34" charset="0"/>
              </a:rPr>
              <a:t>AND</a:t>
            </a:r>
            <a:r>
              <a:rPr lang="pt-BR" sz="2000" dirty="0">
                <a:latin typeface="Calibri" panose="020F0502020204030204" pitchFamily="34" charset="0"/>
                <a:cs typeface="Calibri" panose="020F0502020204030204" pitchFamily="34" charset="0"/>
              </a:rPr>
              <a:t> 	para somar duas ou mais expressões com uma diferença de até 5 palavras entre elas;</a:t>
            </a:r>
          </a:p>
          <a:p>
            <a:pPr marL="895350" lvl="1" indent="-620713" fontAlgn="auto">
              <a:spcBef>
                <a:spcPts val="1800"/>
              </a:spcBef>
              <a:spcAft>
                <a:spcPts val="0"/>
              </a:spcAft>
              <a:buNone/>
              <a:defRPr/>
            </a:pPr>
            <a:r>
              <a:rPr lang="pt-BR" sz="2000" b="1" dirty="0">
                <a:latin typeface="Calibri" panose="020F0502020204030204" pitchFamily="34" charset="0"/>
                <a:cs typeface="Calibri" panose="020F0502020204030204" pitchFamily="34" charset="0"/>
              </a:rPr>
              <a:t>NOT	</a:t>
            </a:r>
            <a:r>
              <a:rPr lang="pt-BR" sz="2000" dirty="0">
                <a:latin typeface="Calibri" panose="020F0502020204030204" pitchFamily="34" charset="0"/>
                <a:cs typeface="Calibri" panose="020F0502020204030204" pitchFamily="34" charset="0"/>
              </a:rPr>
              <a:t>para retirar uma expressão da lista de resultados;</a:t>
            </a:r>
          </a:p>
          <a:p>
            <a:pPr marL="895350" lvl="1" indent="-620713" fontAlgn="auto">
              <a:spcBef>
                <a:spcPts val="1800"/>
              </a:spcBef>
              <a:spcAft>
                <a:spcPts val="0"/>
              </a:spcAft>
              <a:buNone/>
              <a:defRPr/>
            </a:pPr>
            <a:r>
              <a:rPr lang="pt-BR" sz="2000" b="1" dirty="0">
                <a:latin typeface="Calibri" panose="020F0502020204030204" pitchFamily="34" charset="0"/>
                <a:cs typeface="Calibri" panose="020F0502020204030204" pitchFamily="34" charset="0"/>
              </a:rPr>
              <a:t>OR</a:t>
            </a:r>
            <a:r>
              <a:rPr lang="pt-BR" sz="2000" dirty="0">
                <a:latin typeface="Calibri" panose="020F0502020204030204" pitchFamily="34" charset="0"/>
                <a:cs typeface="Calibri" panose="020F0502020204030204" pitchFamily="34" charset="0"/>
              </a:rPr>
              <a:t>	nos casos de poucos resultados e a certeza de termo correto, ampliar os resultados trazendo uma </a:t>
            </a:r>
            <a:r>
              <a:rPr lang="pt-BR" sz="2000" i="1" dirty="0">
                <a:latin typeface="Calibri" panose="020F0502020204030204" pitchFamily="34" charset="0"/>
                <a:cs typeface="Calibri" panose="020F0502020204030204" pitchFamily="34" charset="0"/>
              </a:rPr>
              <a:t>ou</a:t>
            </a:r>
            <a:r>
              <a:rPr lang="pt-BR" sz="2000" dirty="0">
                <a:latin typeface="Calibri" panose="020F0502020204030204" pitchFamily="34" charset="0"/>
                <a:cs typeface="Calibri" panose="020F0502020204030204" pitchFamily="34" charset="0"/>
              </a:rPr>
              <a:t> outra expressão indicadas.</a:t>
            </a:r>
          </a:p>
        </p:txBody>
      </p:sp>
      <p:sp>
        <p:nvSpPr>
          <p:cNvPr id="3" name="Rectangle 2">
            <a:extLst>
              <a:ext uri="{FF2B5EF4-FFF2-40B4-BE49-F238E27FC236}">
                <a16:creationId xmlns:a16="http://schemas.microsoft.com/office/drawing/2014/main" id="{0B1FC0D4-93E7-4965-A009-80B0AB36C0E1}"/>
              </a:ext>
            </a:extLst>
          </p:cNvPr>
          <p:cNvSpPr/>
          <p:nvPr/>
        </p:nvSpPr>
        <p:spPr>
          <a:xfrm>
            <a:off x="364836" y="5972274"/>
            <a:ext cx="8437419" cy="307777"/>
          </a:xfrm>
          <a:prstGeom prst="rect">
            <a:avLst/>
          </a:prstGeom>
        </p:spPr>
        <p:txBody>
          <a:bodyPr wrap="square">
            <a:spAutoFit/>
          </a:bodyPr>
          <a:lstStyle/>
          <a:p>
            <a:r>
              <a:rPr lang="pt-BR" sz="1400" b="1" i="1" dirty="0">
                <a:solidFill>
                  <a:srgbClr val="444444"/>
                </a:solidFill>
                <a:latin typeface="Calibri" panose="020F0502020204030204" pitchFamily="34" charset="0"/>
                <a:cs typeface="Calibri" panose="020F0502020204030204" pitchFamily="34" charset="0"/>
              </a:rPr>
              <a:t>Uma curiosidade: </a:t>
            </a:r>
            <a:r>
              <a:rPr lang="pt-BR" sz="1400" i="1" dirty="0">
                <a:solidFill>
                  <a:srgbClr val="444444"/>
                </a:solidFill>
                <a:latin typeface="Calibri" panose="020F0502020204030204" pitchFamily="34" charset="0"/>
                <a:cs typeface="Calibri" panose="020F0502020204030204" pitchFamily="34" charset="0"/>
              </a:rPr>
              <a:t>a expressão booleano vem de </a:t>
            </a:r>
            <a:r>
              <a:rPr lang="pt-BR" sz="1400" i="1" dirty="0">
                <a:solidFill>
                  <a:srgbClr val="2266AA"/>
                </a:solidFill>
                <a:latin typeface="Calibri" panose="020F0502020204030204" pitchFamily="34" charset="0"/>
                <a:cs typeface="Calibri" panose="020F0502020204030204" pitchFamily="34" charset="0"/>
                <a:hlinkClick r:id="rId3"/>
              </a:rPr>
              <a:t>George </a:t>
            </a:r>
            <a:r>
              <a:rPr lang="pt-BR" sz="1400" i="1" dirty="0" err="1">
                <a:solidFill>
                  <a:srgbClr val="2266AA"/>
                </a:solidFill>
                <a:latin typeface="Calibri" panose="020F0502020204030204" pitchFamily="34" charset="0"/>
                <a:cs typeface="Calibri" panose="020F0502020204030204" pitchFamily="34" charset="0"/>
                <a:hlinkClick r:id="rId3"/>
              </a:rPr>
              <a:t>Boole</a:t>
            </a:r>
            <a:r>
              <a:rPr lang="pt-BR" sz="1400" i="1" dirty="0">
                <a:solidFill>
                  <a:srgbClr val="444444"/>
                </a:solidFill>
                <a:latin typeface="Calibri" panose="020F0502020204030204" pitchFamily="34" charset="0"/>
                <a:cs typeface="Calibri" panose="020F0502020204030204" pitchFamily="34" charset="0"/>
              </a:rPr>
              <a:t>, matemático inglês, criador da álgebra booleana.</a:t>
            </a:r>
            <a:endParaRPr lang="en-US" sz="14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5555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3">
            <a:extLst>
              <a:ext uri="{FF2B5EF4-FFF2-40B4-BE49-F238E27FC236}">
                <a16:creationId xmlns:a16="http://schemas.microsoft.com/office/drawing/2014/main" id="{841B8379-783B-4B38-A1D7-90F1DE2F3073}"/>
              </a:ext>
            </a:extLst>
          </p:cNvPr>
          <p:cNvSpPr>
            <a:spLocks noGrp="1"/>
          </p:cNvSpPr>
          <p:nvPr>
            <p:ph type="title"/>
          </p:nvPr>
        </p:nvSpPr>
        <p:spPr>
          <a:xfrm>
            <a:off x="2542949" y="152399"/>
            <a:ext cx="6501039" cy="882715"/>
          </a:xfrm>
        </p:spPr>
        <p:txBody>
          <a:bodyPr/>
          <a:lstStyle/>
          <a:p>
            <a:pPr eaLnBrk="1" hangingPunct="1"/>
            <a:r>
              <a:rPr lang="pt-BR" dirty="0"/>
              <a:t>Operadores Booleanos</a:t>
            </a:r>
            <a:endParaRPr lang="en-US" altLang="en-US" b="1" dirty="0">
              <a:solidFill>
                <a:srgbClr val="1FA64A"/>
              </a:solidFill>
            </a:endParaRPr>
          </a:p>
        </p:txBody>
      </p:sp>
      <p:sp>
        <p:nvSpPr>
          <p:cNvPr id="29" name="Content Placeholder 14">
            <a:extLst>
              <a:ext uri="{FF2B5EF4-FFF2-40B4-BE49-F238E27FC236}">
                <a16:creationId xmlns:a16="http://schemas.microsoft.com/office/drawing/2014/main" id="{CDAFC39A-E190-4DE8-AFA7-090371EB036A}"/>
              </a:ext>
            </a:extLst>
          </p:cNvPr>
          <p:cNvSpPr txBox="1">
            <a:spLocks/>
          </p:cNvSpPr>
          <p:nvPr/>
        </p:nvSpPr>
        <p:spPr>
          <a:xfrm>
            <a:off x="533400" y="1143000"/>
            <a:ext cx="3962400" cy="5211763"/>
          </a:xfrm>
          <a:prstGeom prst="rect">
            <a:avLst/>
          </a:prstGeom>
        </p:spPr>
        <p:txBody>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1F497D"/>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1F497D"/>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1F497D"/>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pt-BR" b="1" dirty="0">
                <a:latin typeface="Calibri" panose="020F0502020204030204" pitchFamily="34" charset="0"/>
                <a:cs typeface="Calibri" panose="020F0502020204030204" pitchFamily="34" charset="0"/>
              </a:rPr>
              <a:t>AND</a:t>
            </a:r>
            <a:r>
              <a:rPr lang="pt-BR" dirty="0">
                <a:latin typeface="Calibri" panose="020F0502020204030204" pitchFamily="34" charset="0"/>
                <a:cs typeface="Calibri" panose="020F0502020204030204" pitchFamily="34" charset="0"/>
              </a:rPr>
              <a:t> (e)</a:t>
            </a:r>
          </a:p>
          <a:p>
            <a:pPr marL="274638" lvl="1" indent="0">
              <a:buNone/>
            </a:pPr>
            <a:r>
              <a:rPr lang="pt-BR" dirty="0">
                <a:highlight>
                  <a:srgbClr val="FFFF00"/>
                </a:highlight>
                <a:latin typeface="Calibri" panose="020F0502020204030204" pitchFamily="34" charset="0"/>
                <a:cs typeface="Calibri" panose="020F0502020204030204" pitchFamily="34" charset="0"/>
              </a:rPr>
              <a:t>febre amarela</a:t>
            </a:r>
            <a:r>
              <a:rPr lang="pt-BR" dirty="0">
                <a:latin typeface="Calibri" panose="020F0502020204030204" pitchFamily="34" charset="0"/>
                <a:cs typeface="Calibri" panose="020F0502020204030204" pitchFamily="34" charset="0"/>
              </a:rPr>
              <a:t> AND </a:t>
            </a:r>
            <a:r>
              <a:rPr lang="pt-BR" dirty="0">
                <a:highlight>
                  <a:srgbClr val="B6B6EC"/>
                </a:highlight>
                <a:latin typeface="Calibri" panose="020F0502020204030204" pitchFamily="34" charset="0"/>
                <a:cs typeface="Calibri" panose="020F0502020204030204" pitchFamily="34" charset="0"/>
              </a:rPr>
              <a:t>diagnóstico</a:t>
            </a:r>
          </a:p>
          <a:p>
            <a:endParaRPr lang="pt-BR" dirty="0">
              <a:latin typeface="Calibri" panose="020F0502020204030204" pitchFamily="34" charset="0"/>
              <a:cs typeface="Calibri" panose="020F0502020204030204" pitchFamily="34" charset="0"/>
            </a:endParaRPr>
          </a:p>
          <a:p>
            <a:r>
              <a:rPr lang="pt-BR" b="1" dirty="0">
                <a:latin typeface="Calibri" panose="020F0502020204030204" pitchFamily="34" charset="0"/>
                <a:cs typeface="Calibri" panose="020F0502020204030204" pitchFamily="34" charset="0"/>
              </a:rPr>
              <a:t>NOT</a:t>
            </a:r>
            <a:r>
              <a:rPr lang="pt-BR" dirty="0">
                <a:latin typeface="Calibri" panose="020F0502020204030204" pitchFamily="34" charset="0"/>
                <a:cs typeface="Calibri" panose="020F0502020204030204" pitchFamily="34" charset="0"/>
              </a:rPr>
              <a:t> (não)</a:t>
            </a:r>
          </a:p>
          <a:p>
            <a:pPr marL="274638" lvl="1" indent="0">
              <a:buNone/>
            </a:pPr>
            <a:r>
              <a:rPr lang="pt-BR" dirty="0">
                <a:highlight>
                  <a:srgbClr val="FFFF00"/>
                </a:highlight>
                <a:latin typeface="Calibri" panose="020F0502020204030204" pitchFamily="34" charset="0"/>
                <a:cs typeface="Calibri" panose="020F0502020204030204" pitchFamily="34" charset="0"/>
              </a:rPr>
              <a:t>febre amarela</a:t>
            </a:r>
            <a:r>
              <a:rPr lang="pt-BR" dirty="0">
                <a:latin typeface="Calibri" panose="020F0502020204030204" pitchFamily="34" charset="0"/>
                <a:cs typeface="Calibri" panose="020F0502020204030204" pitchFamily="34" charset="0"/>
              </a:rPr>
              <a:t> NOT </a:t>
            </a:r>
            <a:br>
              <a:rPr lang="pt-BR" dirty="0">
                <a:latin typeface="Calibri" panose="020F0502020204030204" pitchFamily="34" charset="0"/>
                <a:cs typeface="Calibri" panose="020F0502020204030204" pitchFamily="34" charset="0"/>
              </a:rPr>
            </a:br>
            <a:r>
              <a:rPr lang="pt-BR" dirty="0">
                <a:highlight>
                  <a:srgbClr val="B6B6EC"/>
                </a:highlight>
                <a:latin typeface="Calibri" panose="020F0502020204030204" pitchFamily="34" charset="0"/>
                <a:cs typeface="Calibri" panose="020F0502020204030204" pitchFamily="34" charset="0"/>
              </a:rPr>
              <a:t>diagnóstico</a:t>
            </a:r>
          </a:p>
          <a:p>
            <a:pPr lvl="1"/>
            <a:endParaRPr lang="pt-BR" dirty="0">
              <a:latin typeface="Calibri" panose="020F0502020204030204" pitchFamily="34" charset="0"/>
              <a:cs typeface="Calibri" panose="020F0502020204030204" pitchFamily="34" charset="0"/>
            </a:endParaRPr>
          </a:p>
          <a:p>
            <a:r>
              <a:rPr lang="pt-BR" b="1" dirty="0">
                <a:latin typeface="Calibri" panose="020F0502020204030204" pitchFamily="34" charset="0"/>
                <a:cs typeface="Calibri" panose="020F0502020204030204" pitchFamily="34" charset="0"/>
              </a:rPr>
              <a:t>OR</a:t>
            </a:r>
            <a:r>
              <a:rPr lang="pt-BR" dirty="0">
                <a:latin typeface="Calibri" panose="020F0502020204030204" pitchFamily="34" charset="0"/>
                <a:cs typeface="Calibri" panose="020F0502020204030204" pitchFamily="34" charset="0"/>
              </a:rPr>
              <a:t> (ou)</a:t>
            </a:r>
          </a:p>
          <a:p>
            <a:pPr marL="274638" lvl="1" indent="0">
              <a:spcBef>
                <a:spcPts val="0"/>
              </a:spcBef>
              <a:buNone/>
            </a:pPr>
            <a:r>
              <a:rPr lang="pt-BR" dirty="0">
                <a:highlight>
                  <a:srgbClr val="FFFF00"/>
                </a:highlight>
                <a:latin typeface="Calibri" panose="020F0502020204030204" pitchFamily="34" charset="0"/>
                <a:cs typeface="Calibri" panose="020F0502020204030204" pitchFamily="34" charset="0"/>
              </a:rPr>
              <a:t>febre amarela</a:t>
            </a:r>
            <a:r>
              <a:rPr lang="pt-BR" dirty="0">
                <a:latin typeface="Calibri" panose="020F0502020204030204" pitchFamily="34" charset="0"/>
                <a:cs typeface="Calibri" panose="020F0502020204030204" pitchFamily="34" charset="0"/>
              </a:rPr>
              <a:t> OR</a:t>
            </a:r>
          </a:p>
          <a:p>
            <a:pPr marL="274638" lvl="1" indent="0">
              <a:spcBef>
                <a:spcPts val="0"/>
              </a:spcBef>
              <a:buNone/>
            </a:pPr>
            <a:r>
              <a:rPr lang="pt-BR" dirty="0" err="1">
                <a:highlight>
                  <a:srgbClr val="B6B6EC"/>
                </a:highlight>
                <a:latin typeface="Calibri" panose="020F0502020204030204" pitchFamily="34" charset="0"/>
                <a:cs typeface="Calibri" panose="020F0502020204030204" pitchFamily="34" charset="0"/>
              </a:rPr>
              <a:t>yellow</a:t>
            </a:r>
            <a:r>
              <a:rPr lang="pt-BR" dirty="0">
                <a:highlight>
                  <a:srgbClr val="B6B6EC"/>
                </a:highlight>
                <a:latin typeface="Calibri" panose="020F0502020204030204" pitchFamily="34" charset="0"/>
                <a:cs typeface="Calibri" panose="020F0502020204030204" pitchFamily="34" charset="0"/>
              </a:rPr>
              <a:t> </a:t>
            </a:r>
            <a:r>
              <a:rPr lang="pt-BR" dirty="0" err="1">
                <a:highlight>
                  <a:srgbClr val="B6B6EC"/>
                </a:highlight>
                <a:latin typeface="Calibri" panose="020F0502020204030204" pitchFamily="34" charset="0"/>
                <a:cs typeface="Calibri" panose="020F0502020204030204" pitchFamily="34" charset="0"/>
              </a:rPr>
              <a:t>fever</a:t>
            </a:r>
            <a:endParaRPr lang="en-US" b="1" dirty="0">
              <a:highlight>
                <a:srgbClr val="B6B6EC"/>
              </a:highlight>
              <a:latin typeface="Calibri" panose="020F0502020204030204" pitchFamily="34" charset="0"/>
              <a:cs typeface="Calibri" panose="020F0502020204030204" pitchFamily="34" charset="0"/>
            </a:endParaRPr>
          </a:p>
        </p:txBody>
      </p:sp>
      <p:grpSp>
        <p:nvGrpSpPr>
          <p:cNvPr id="30" name="Group 29">
            <a:extLst>
              <a:ext uri="{FF2B5EF4-FFF2-40B4-BE49-F238E27FC236}">
                <a16:creationId xmlns:a16="http://schemas.microsoft.com/office/drawing/2014/main" id="{84D0E440-A457-407E-8E88-9272766D71AB}"/>
              </a:ext>
            </a:extLst>
          </p:cNvPr>
          <p:cNvGrpSpPr/>
          <p:nvPr/>
        </p:nvGrpSpPr>
        <p:grpSpPr>
          <a:xfrm>
            <a:off x="4191000" y="1211924"/>
            <a:ext cx="3886200" cy="4960276"/>
            <a:chOff x="762000" y="1076280"/>
            <a:chExt cx="1905000" cy="4867320"/>
          </a:xfrm>
        </p:grpSpPr>
        <p:sp>
          <p:nvSpPr>
            <p:cNvPr id="31" name="Oval 30">
              <a:extLst>
                <a:ext uri="{FF2B5EF4-FFF2-40B4-BE49-F238E27FC236}">
                  <a16:creationId xmlns:a16="http://schemas.microsoft.com/office/drawing/2014/main" id="{0FFD0681-CFB6-4B1B-AE5D-93BF6A5848C9}"/>
                </a:ext>
              </a:extLst>
            </p:cNvPr>
            <p:cNvSpPr/>
            <p:nvPr/>
          </p:nvSpPr>
          <p:spPr bwMode="auto">
            <a:xfrm>
              <a:off x="762000" y="1199146"/>
              <a:ext cx="990600" cy="818149"/>
            </a:xfrm>
            <a:prstGeom prst="ellipse">
              <a:avLst/>
            </a:prstGeom>
            <a:solidFill>
              <a:srgbClr val="FFFF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dirty="0">
                <a:ln>
                  <a:noFill/>
                </a:ln>
                <a:solidFill>
                  <a:schemeClr val="tx1"/>
                </a:solidFill>
                <a:effectLst/>
                <a:latin typeface="Times New Roman" pitchFamily="18" charset="0"/>
              </a:endParaRPr>
            </a:p>
          </p:txBody>
        </p:sp>
        <p:sp>
          <p:nvSpPr>
            <p:cNvPr id="32" name="Oval 31">
              <a:extLst>
                <a:ext uri="{FF2B5EF4-FFF2-40B4-BE49-F238E27FC236}">
                  <a16:creationId xmlns:a16="http://schemas.microsoft.com/office/drawing/2014/main" id="{AB7A776C-2C91-40FE-8E01-AB260C3A1571}"/>
                </a:ext>
              </a:extLst>
            </p:cNvPr>
            <p:cNvSpPr/>
            <p:nvPr/>
          </p:nvSpPr>
          <p:spPr bwMode="auto">
            <a:xfrm>
              <a:off x="1600200" y="1199146"/>
              <a:ext cx="990600" cy="818149"/>
            </a:xfrm>
            <a:prstGeom prst="ellipse">
              <a:avLst/>
            </a:prstGeom>
            <a:solidFill>
              <a:srgbClr val="0070C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8" charset="0"/>
              </a:endParaRPr>
            </a:p>
          </p:txBody>
        </p:sp>
        <p:sp>
          <p:nvSpPr>
            <p:cNvPr id="33" name="Oval 32">
              <a:extLst>
                <a:ext uri="{FF2B5EF4-FFF2-40B4-BE49-F238E27FC236}">
                  <a16:creationId xmlns:a16="http://schemas.microsoft.com/office/drawing/2014/main" id="{5A6020AC-C9FC-4C0E-8A8A-46591A089F60}"/>
                </a:ext>
              </a:extLst>
            </p:cNvPr>
            <p:cNvSpPr/>
            <p:nvPr/>
          </p:nvSpPr>
          <p:spPr bwMode="auto">
            <a:xfrm>
              <a:off x="762000" y="2418346"/>
              <a:ext cx="990600" cy="818148"/>
            </a:xfrm>
            <a:prstGeom prst="ellipse">
              <a:avLst/>
            </a:prstGeom>
            <a:solidFill>
              <a:srgbClr val="FFFF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8" charset="0"/>
              </a:endParaRPr>
            </a:p>
          </p:txBody>
        </p:sp>
        <p:sp>
          <p:nvSpPr>
            <p:cNvPr id="34" name="Oval 33">
              <a:extLst>
                <a:ext uri="{FF2B5EF4-FFF2-40B4-BE49-F238E27FC236}">
                  <a16:creationId xmlns:a16="http://schemas.microsoft.com/office/drawing/2014/main" id="{6D9D5DAE-B01F-4C1A-8F7E-E602BC6CFABB}"/>
                </a:ext>
              </a:extLst>
            </p:cNvPr>
            <p:cNvSpPr/>
            <p:nvPr/>
          </p:nvSpPr>
          <p:spPr bwMode="auto">
            <a:xfrm>
              <a:off x="1600200" y="2385635"/>
              <a:ext cx="990600" cy="850859"/>
            </a:xfrm>
            <a:prstGeom prst="ellipse">
              <a:avLst/>
            </a:prstGeom>
            <a:solidFill>
              <a:srgbClr val="0070C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8" charset="0"/>
              </a:endParaRPr>
            </a:p>
          </p:txBody>
        </p:sp>
        <p:sp>
          <p:nvSpPr>
            <p:cNvPr id="35" name="Oval 34">
              <a:extLst>
                <a:ext uri="{FF2B5EF4-FFF2-40B4-BE49-F238E27FC236}">
                  <a16:creationId xmlns:a16="http://schemas.microsoft.com/office/drawing/2014/main" id="{CEE76FB8-1E41-4F7B-9B03-8534D02CB157}"/>
                </a:ext>
              </a:extLst>
            </p:cNvPr>
            <p:cNvSpPr/>
            <p:nvPr/>
          </p:nvSpPr>
          <p:spPr bwMode="auto">
            <a:xfrm>
              <a:off x="762000" y="3637547"/>
              <a:ext cx="887895" cy="685800"/>
            </a:xfrm>
            <a:prstGeom prst="ellipse">
              <a:avLst/>
            </a:prstGeom>
            <a:solidFill>
              <a:srgbClr val="FFFF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8" charset="0"/>
              </a:endParaRPr>
            </a:p>
          </p:txBody>
        </p:sp>
        <p:sp>
          <p:nvSpPr>
            <p:cNvPr id="36" name="Oval 35">
              <a:extLst>
                <a:ext uri="{FF2B5EF4-FFF2-40B4-BE49-F238E27FC236}">
                  <a16:creationId xmlns:a16="http://schemas.microsoft.com/office/drawing/2014/main" id="{6D522AD5-966A-4B71-A008-CA27D83B7AB9}"/>
                </a:ext>
              </a:extLst>
            </p:cNvPr>
            <p:cNvSpPr/>
            <p:nvPr/>
          </p:nvSpPr>
          <p:spPr bwMode="auto">
            <a:xfrm>
              <a:off x="762000" y="5257800"/>
              <a:ext cx="838200" cy="685800"/>
            </a:xfrm>
            <a:prstGeom prst="ellipse">
              <a:avLst/>
            </a:prstGeom>
            <a:solidFill>
              <a:srgbClr val="0070C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8" charset="0"/>
              </a:endParaRPr>
            </a:p>
          </p:txBody>
        </p:sp>
        <p:sp>
          <p:nvSpPr>
            <p:cNvPr id="37" name="Oval 36">
              <a:extLst>
                <a:ext uri="{FF2B5EF4-FFF2-40B4-BE49-F238E27FC236}">
                  <a16:creationId xmlns:a16="http://schemas.microsoft.com/office/drawing/2014/main" id="{A9CCF3C3-61C2-45F4-B238-FFA055A25556}"/>
                </a:ext>
              </a:extLst>
            </p:cNvPr>
            <p:cNvSpPr/>
            <p:nvPr/>
          </p:nvSpPr>
          <p:spPr bwMode="auto">
            <a:xfrm>
              <a:off x="1752602" y="4343400"/>
              <a:ext cx="914398" cy="914400"/>
            </a:xfrm>
            <a:prstGeom prst="ellipse">
              <a:avLst/>
            </a:prstGeom>
            <a:solidFill>
              <a:srgbClr val="7FB79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8" charset="0"/>
              </a:endParaRPr>
            </a:p>
          </p:txBody>
        </p:sp>
        <p:sp>
          <p:nvSpPr>
            <p:cNvPr id="39" name="Left-Right-Up Arrow 5">
              <a:extLst>
                <a:ext uri="{FF2B5EF4-FFF2-40B4-BE49-F238E27FC236}">
                  <a16:creationId xmlns:a16="http://schemas.microsoft.com/office/drawing/2014/main" id="{6A15ABF0-79F0-4BB4-9E62-9DC864915EE9}"/>
                </a:ext>
              </a:extLst>
            </p:cNvPr>
            <p:cNvSpPr/>
            <p:nvPr/>
          </p:nvSpPr>
          <p:spPr bwMode="auto">
            <a:xfrm rot="5400000">
              <a:off x="926563" y="4431766"/>
              <a:ext cx="762000" cy="737672"/>
            </a:xfrm>
            <a:prstGeom prst="leftRightUpArrow">
              <a:avLst>
                <a:gd name="adj1" fmla="val 18544"/>
                <a:gd name="adj2" fmla="val 17253"/>
                <a:gd name="adj3" fmla="val 25000"/>
              </a:avLst>
            </a:prstGeom>
            <a:solidFill>
              <a:schemeClr val="bg1">
                <a:lumMod val="75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8" charset="0"/>
              </a:endParaRPr>
            </a:p>
          </p:txBody>
        </p:sp>
        <p:sp>
          <p:nvSpPr>
            <p:cNvPr id="40" name="Down Arrow 16">
              <a:extLst>
                <a:ext uri="{FF2B5EF4-FFF2-40B4-BE49-F238E27FC236}">
                  <a16:creationId xmlns:a16="http://schemas.microsoft.com/office/drawing/2014/main" id="{F774E14C-992F-4A5B-A64C-6EE294670618}"/>
                </a:ext>
              </a:extLst>
            </p:cNvPr>
            <p:cNvSpPr/>
            <p:nvPr/>
          </p:nvSpPr>
          <p:spPr bwMode="auto">
            <a:xfrm>
              <a:off x="1556982" y="1076280"/>
              <a:ext cx="228600" cy="381000"/>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i="0" u="none" strike="noStrike" normalizeH="0" baseline="-25000">
                <a:ln w="0"/>
                <a:solidFill>
                  <a:schemeClr val="accent1"/>
                </a:solidFill>
                <a:effectLst>
                  <a:outerShdw blurRad="38100" dist="25400" dir="5400000" algn="ctr" rotWithShape="0">
                    <a:srgbClr val="6E747A">
                      <a:alpha val="43000"/>
                    </a:srgbClr>
                  </a:outerShdw>
                </a:effectLst>
                <a:latin typeface="Times New Roman" pitchFamily="18" charset="0"/>
              </a:endParaRPr>
            </a:p>
          </p:txBody>
        </p:sp>
        <p:sp>
          <p:nvSpPr>
            <p:cNvPr id="41" name="Down Arrow 17">
              <a:extLst>
                <a:ext uri="{FF2B5EF4-FFF2-40B4-BE49-F238E27FC236}">
                  <a16:creationId xmlns:a16="http://schemas.microsoft.com/office/drawing/2014/main" id="{B5A8D198-D73A-40FA-87B6-E27908C3B2C7}"/>
                </a:ext>
              </a:extLst>
            </p:cNvPr>
            <p:cNvSpPr/>
            <p:nvPr/>
          </p:nvSpPr>
          <p:spPr bwMode="auto">
            <a:xfrm>
              <a:off x="1122559" y="2216416"/>
              <a:ext cx="228600" cy="381000"/>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i="0" u="none" strike="noStrike" normalizeH="0" baseline="-25000" dirty="0">
                <a:ln w="0"/>
                <a:solidFill>
                  <a:schemeClr val="accent1"/>
                </a:solidFill>
                <a:effectLst>
                  <a:outerShdw blurRad="38100" dist="25400" dir="5400000" algn="ctr" rotWithShape="0">
                    <a:srgbClr val="6E747A">
                      <a:alpha val="43000"/>
                    </a:srgbClr>
                  </a:outerShdw>
                </a:effectLst>
                <a:latin typeface="Times New Roman" pitchFamily="18" charset="0"/>
              </a:endParaRPr>
            </a:p>
          </p:txBody>
        </p:sp>
        <p:sp>
          <p:nvSpPr>
            <p:cNvPr id="42" name="Down Arrow 18">
              <a:extLst>
                <a:ext uri="{FF2B5EF4-FFF2-40B4-BE49-F238E27FC236}">
                  <a16:creationId xmlns:a16="http://schemas.microsoft.com/office/drawing/2014/main" id="{E0D8E099-BFEF-4AAF-B556-9E920A8883A4}"/>
                </a:ext>
              </a:extLst>
            </p:cNvPr>
            <p:cNvSpPr/>
            <p:nvPr/>
          </p:nvSpPr>
          <p:spPr bwMode="auto">
            <a:xfrm>
              <a:off x="2100177" y="4093427"/>
              <a:ext cx="228600" cy="381000"/>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i="0" u="none" strike="noStrike" normalizeH="0" baseline="-25000">
                <a:ln w="0"/>
                <a:solidFill>
                  <a:schemeClr val="accent1"/>
                </a:solidFill>
                <a:effectLst>
                  <a:outerShdw blurRad="38100" dist="25400" dir="5400000" algn="ctr" rotWithShape="0">
                    <a:srgbClr val="6E747A">
                      <a:alpha val="43000"/>
                    </a:srgbClr>
                  </a:outerShdw>
                </a:effectLst>
                <a:latin typeface="Times New Roman" pitchFamily="18" charset="0"/>
              </a:endParaRPr>
            </a:p>
          </p:txBody>
        </p:sp>
      </p:grpSp>
      <p:sp>
        <p:nvSpPr>
          <p:cNvPr id="43" name="Rectangle 42">
            <a:extLst>
              <a:ext uri="{FF2B5EF4-FFF2-40B4-BE49-F238E27FC236}">
                <a16:creationId xmlns:a16="http://schemas.microsoft.com/office/drawing/2014/main" id="{DB147B48-A6E8-42F9-972F-C1E9DCE86D2D}"/>
              </a:ext>
            </a:extLst>
          </p:cNvPr>
          <p:cNvSpPr/>
          <p:nvPr/>
        </p:nvSpPr>
        <p:spPr>
          <a:xfrm>
            <a:off x="4330053" y="1577456"/>
            <a:ext cx="1672253" cy="369332"/>
          </a:xfrm>
          <a:prstGeom prst="rect">
            <a:avLst/>
          </a:prstGeom>
        </p:spPr>
        <p:txBody>
          <a:bodyPr wrap="none">
            <a:spAutoFit/>
          </a:bodyPr>
          <a:lstStyle/>
          <a:p>
            <a:r>
              <a:rPr lang="pt-BR" sz="1800" dirty="0"/>
              <a:t>febre amarela </a:t>
            </a:r>
            <a:endParaRPr lang="en-US" sz="1800" dirty="0"/>
          </a:p>
        </p:txBody>
      </p:sp>
      <p:sp>
        <p:nvSpPr>
          <p:cNvPr id="44" name="Rectangle 43">
            <a:extLst>
              <a:ext uri="{FF2B5EF4-FFF2-40B4-BE49-F238E27FC236}">
                <a16:creationId xmlns:a16="http://schemas.microsoft.com/office/drawing/2014/main" id="{64F2F0B2-7D62-487C-AD32-4D3750AA25AF}"/>
              </a:ext>
            </a:extLst>
          </p:cNvPr>
          <p:cNvSpPr/>
          <p:nvPr/>
        </p:nvSpPr>
        <p:spPr>
          <a:xfrm>
            <a:off x="6289759" y="1581848"/>
            <a:ext cx="1351652" cy="369332"/>
          </a:xfrm>
          <a:prstGeom prst="rect">
            <a:avLst/>
          </a:prstGeom>
        </p:spPr>
        <p:txBody>
          <a:bodyPr wrap="none">
            <a:spAutoFit/>
          </a:bodyPr>
          <a:lstStyle/>
          <a:p>
            <a:r>
              <a:rPr lang="pt-BR" sz="1800" dirty="0"/>
              <a:t>diagnóstico</a:t>
            </a:r>
            <a:endParaRPr lang="en-US" sz="1800" dirty="0"/>
          </a:p>
        </p:txBody>
      </p:sp>
      <p:sp>
        <p:nvSpPr>
          <p:cNvPr id="45" name="Rectangle 44">
            <a:extLst>
              <a:ext uri="{FF2B5EF4-FFF2-40B4-BE49-F238E27FC236}">
                <a16:creationId xmlns:a16="http://schemas.microsoft.com/office/drawing/2014/main" id="{8093D4D4-4AC0-4245-B720-7C0B5538C2FB}"/>
              </a:ext>
            </a:extLst>
          </p:cNvPr>
          <p:cNvSpPr/>
          <p:nvPr/>
        </p:nvSpPr>
        <p:spPr>
          <a:xfrm>
            <a:off x="4298358" y="2807852"/>
            <a:ext cx="1672253" cy="369332"/>
          </a:xfrm>
          <a:prstGeom prst="rect">
            <a:avLst/>
          </a:prstGeom>
        </p:spPr>
        <p:txBody>
          <a:bodyPr wrap="none">
            <a:spAutoFit/>
          </a:bodyPr>
          <a:lstStyle/>
          <a:p>
            <a:r>
              <a:rPr lang="pt-BR" sz="1800" dirty="0"/>
              <a:t>febre amarela </a:t>
            </a:r>
            <a:endParaRPr lang="en-US" sz="1800" dirty="0"/>
          </a:p>
        </p:txBody>
      </p:sp>
      <p:sp>
        <p:nvSpPr>
          <p:cNvPr id="46" name="Rectangle 45">
            <a:extLst>
              <a:ext uri="{FF2B5EF4-FFF2-40B4-BE49-F238E27FC236}">
                <a16:creationId xmlns:a16="http://schemas.microsoft.com/office/drawing/2014/main" id="{7A712E38-24B9-45B4-8B26-32A0FDB34C6E}"/>
              </a:ext>
            </a:extLst>
          </p:cNvPr>
          <p:cNvSpPr/>
          <p:nvPr/>
        </p:nvSpPr>
        <p:spPr>
          <a:xfrm>
            <a:off x="6230223" y="2807852"/>
            <a:ext cx="1351652" cy="369332"/>
          </a:xfrm>
          <a:prstGeom prst="rect">
            <a:avLst/>
          </a:prstGeom>
        </p:spPr>
        <p:txBody>
          <a:bodyPr wrap="none">
            <a:spAutoFit/>
          </a:bodyPr>
          <a:lstStyle/>
          <a:p>
            <a:r>
              <a:rPr lang="pt-BR" sz="1800" dirty="0"/>
              <a:t>diagnóstico</a:t>
            </a:r>
            <a:endParaRPr lang="en-US" sz="1800" dirty="0"/>
          </a:p>
        </p:txBody>
      </p:sp>
      <p:sp>
        <p:nvSpPr>
          <p:cNvPr id="47" name="Rectangle 46">
            <a:extLst>
              <a:ext uri="{FF2B5EF4-FFF2-40B4-BE49-F238E27FC236}">
                <a16:creationId xmlns:a16="http://schemas.microsoft.com/office/drawing/2014/main" id="{40E7377C-4B18-41C1-B047-27102DE5BFED}"/>
              </a:ext>
            </a:extLst>
          </p:cNvPr>
          <p:cNvSpPr/>
          <p:nvPr/>
        </p:nvSpPr>
        <p:spPr>
          <a:xfrm>
            <a:off x="4293108" y="3977413"/>
            <a:ext cx="1726321" cy="369332"/>
          </a:xfrm>
          <a:prstGeom prst="rect">
            <a:avLst/>
          </a:prstGeom>
        </p:spPr>
        <p:txBody>
          <a:bodyPr wrap="square">
            <a:spAutoFit/>
          </a:bodyPr>
          <a:lstStyle/>
          <a:p>
            <a:pPr algn="ctr"/>
            <a:r>
              <a:rPr lang="pt-BR" sz="1800" dirty="0"/>
              <a:t>febre amarela </a:t>
            </a:r>
            <a:endParaRPr lang="en-US" sz="1800" dirty="0"/>
          </a:p>
        </p:txBody>
      </p:sp>
      <p:sp>
        <p:nvSpPr>
          <p:cNvPr id="48" name="Rectangle 47">
            <a:extLst>
              <a:ext uri="{FF2B5EF4-FFF2-40B4-BE49-F238E27FC236}">
                <a16:creationId xmlns:a16="http://schemas.microsoft.com/office/drawing/2014/main" id="{49BB49BC-4417-4129-B3B6-EA706D760836}"/>
              </a:ext>
            </a:extLst>
          </p:cNvPr>
          <p:cNvSpPr/>
          <p:nvPr/>
        </p:nvSpPr>
        <p:spPr>
          <a:xfrm>
            <a:off x="4240065" y="5653474"/>
            <a:ext cx="1572697" cy="369332"/>
          </a:xfrm>
          <a:prstGeom prst="rect">
            <a:avLst/>
          </a:prstGeom>
        </p:spPr>
        <p:txBody>
          <a:bodyPr wrap="square">
            <a:spAutoFit/>
          </a:bodyPr>
          <a:lstStyle/>
          <a:p>
            <a:pPr algn="ctr"/>
            <a:r>
              <a:rPr lang="pt-BR" sz="1800" dirty="0"/>
              <a:t>yellow fever</a:t>
            </a:r>
            <a:endParaRPr lang="en-US" sz="1800" dirty="0"/>
          </a:p>
        </p:txBody>
      </p:sp>
      <p:sp>
        <p:nvSpPr>
          <p:cNvPr id="49" name="Rectangle 48">
            <a:extLst>
              <a:ext uri="{FF2B5EF4-FFF2-40B4-BE49-F238E27FC236}">
                <a16:creationId xmlns:a16="http://schemas.microsoft.com/office/drawing/2014/main" id="{227F1B0A-DC86-45C3-8E1E-6185161FB972}"/>
              </a:ext>
            </a:extLst>
          </p:cNvPr>
          <p:cNvSpPr/>
          <p:nvPr/>
        </p:nvSpPr>
        <p:spPr>
          <a:xfrm>
            <a:off x="6422196" y="4732730"/>
            <a:ext cx="1672253" cy="369332"/>
          </a:xfrm>
          <a:prstGeom prst="rect">
            <a:avLst/>
          </a:prstGeom>
        </p:spPr>
        <p:txBody>
          <a:bodyPr wrap="none">
            <a:spAutoFit/>
          </a:bodyPr>
          <a:lstStyle/>
          <a:p>
            <a:r>
              <a:rPr lang="pt-BR" sz="1800" dirty="0"/>
              <a:t>febre amarela </a:t>
            </a:r>
            <a:endParaRPr lang="en-US" sz="1800" dirty="0"/>
          </a:p>
        </p:txBody>
      </p:sp>
      <p:sp>
        <p:nvSpPr>
          <p:cNvPr id="50" name="Rectangle 49">
            <a:extLst>
              <a:ext uri="{FF2B5EF4-FFF2-40B4-BE49-F238E27FC236}">
                <a16:creationId xmlns:a16="http://schemas.microsoft.com/office/drawing/2014/main" id="{F4C065A1-6261-45A9-A12C-04DB4B4A7D54}"/>
              </a:ext>
            </a:extLst>
          </p:cNvPr>
          <p:cNvSpPr/>
          <p:nvPr/>
        </p:nvSpPr>
        <p:spPr>
          <a:xfrm>
            <a:off x="6479103" y="4951729"/>
            <a:ext cx="1402948" cy="369332"/>
          </a:xfrm>
          <a:prstGeom prst="rect">
            <a:avLst/>
          </a:prstGeom>
        </p:spPr>
        <p:txBody>
          <a:bodyPr wrap="none">
            <a:spAutoFit/>
          </a:bodyPr>
          <a:lstStyle/>
          <a:p>
            <a:r>
              <a:rPr lang="pt-BR" sz="1800" dirty="0"/>
              <a:t>yellow fever</a:t>
            </a:r>
            <a:endParaRPr lang="en-US" sz="1800" dirty="0"/>
          </a:p>
        </p:txBody>
      </p:sp>
      <p:sp>
        <p:nvSpPr>
          <p:cNvPr id="51" name="Multiplication Sign 50">
            <a:extLst>
              <a:ext uri="{FF2B5EF4-FFF2-40B4-BE49-F238E27FC236}">
                <a16:creationId xmlns:a16="http://schemas.microsoft.com/office/drawing/2014/main" id="{2512A520-D23C-416A-B591-E4347F10C882}"/>
              </a:ext>
            </a:extLst>
          </p:cNvPr>
          <p:cNvSpPr/>
          <p:nvPr/>
        </p:nvSpPr>
        <p:spPr bwMode="auto">
          <a:xfrm>
            <a:off x="5576334" y="1981200"/>
            <a:ext cx="2729466" cy="1925300"/>
          </a:xfrm>
          <a:prstGeom prst="mathMultiply">
            <a:avLst>
              <a:gd name="adj1" fmla="val 10885"/>
            </a:avLst>
          </a:prstGeom>
          <a:solidFill>
            <a:srgbClr val="FF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72818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4E272-9BC6-47AF-B88C-A7EAFC12978A}"/>
              </a:ext>
            </a:extLst>
          </p:cNvPr>
          <p:cNvSpPr>
            <a:spLocks noGrp="1"/>
          </p:cNvSpPr>
          <p:nvPr>
            <p:ph type="title"/>
          </p:nvPr>
        </p:nvSpPr>
        <p:spPr/>
        <p:txBody>
          <a:bodyPr/>
          <a:lstStyle/>
          <a:p>
            <a:r>
              <a:rPr lang="pt-BR" dirty="0"/>
              <a:t>Campos de Busca</a:t>
            </a:r>
            <a:endParaRPr lang="en-US" dirty="0"/>
          </a:p>
        </p:txBody>
      </p:sp>
    </p:spTree>
    <p:extLst>
      <p:ext uri="{BB962C8B-B14F-4D97-AF65-F5344CB8AC3E}">
        <p14:creationId xmlns:p14="http://schemas.microsoft.com/office/powerpoint/2010/main" val="83016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3">
            <a:extLst>
              <a:ext uri="{FF2B5EF4-FFF2-40B4-BE49-F238E27FC236}">
                <a16:creationId xmlns:a16="http://schemas.microsoft.com/office/drawing/2014/main" id="{841B8379-783B-4B38-A1D7-90F1DE2F3073}"/>
              </a:ext>
            </a:extLst>
          </p:cNvPr>
          <p:cNvSpPr>
            <a:spLocks noGrp="1"/>
          </p:cNvSpPr>
          <p:nvPr>
            <p:ph type="title"/>
          </p:nvPr>
        </p:nvSpPr>
        <p:spPr>
          <a:xfrm>
            <a:off x="2542949" y="152399"/>
            <a:ext cx="6501039" cy="882715"/>
          </a:xfrm>
        </p:spPr>
        <p:txBody>
          <a:bodyPr/>
          <a:lstStyle/>
          <a:p>
            <a:pPr eaLnBrk="1" hangingPunct="1"/>
            <a:r>
              <a:rPr lang="pt-BR" dirty="0"/>
              <a:t>Campos de Busca</a:t>
            </a:r>
            <a:endParaRPr lang="en-US" altLang="en-US" b="1" dirty="0">
              <a:solidFill>
                <a:srgbClr val="1FA64A"/>
              </a:solidFill>
            </a:endParaRPr>
          </a:p>
        </p:txBody>
      </p:sp>
      <p:sp>
        <p:nvSpPr>
          <p:cNvPr id="8" name="Content Placeholder 2">
            <a:extLst>
              <a:ext uri="{FF2B5EF4-FFF2-40B4-BE49-F238E27FC236}">
                <a16:creationId xmlns:a16="http://schemas.microsoft.com/office/drawing/2014/main" id="{C84DEFA2-6B4B-45BC-9456-B06E2D31369E}"/>
              </a:ext>
            </a:extLst>
          </p:cNvPr>
          <p:cNvSpPr txBox="1">
            <a:spLocks/>
          </p:cNvSpPr>
          <p:nvPr/>
        </p:nvSpPr>
        <p:spPr>
          <a:xfrm>
            <a:off x="457200" y="1600200"/>
            <a:ext cx="8229600" cy="4525963"/>
          </a:xfrm>
          <a:prstGeom prst="rect">
            <a:avLst/>
          </a:prstGeom>
        </p:spPr>
        <p:txBody>
          <a:bodyPr>
            <a:normAutofit/>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1F497D"/>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1F497D"/>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1F497D"/>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342900" lvl="0" indent="-342900" defTabSz="457200" eaLnBrk="1" fontAlgn="auto" hangingPunct="1">
              <a:spcBef>
                <a:spcPts val="1800"/>
              </a:spcBef>
              <a:spcAft>
                <a:spcPts val="0"/>
              </a:spcAft>
              <a:buClrTx/>
              <a:buSzTx/>
              <a:buFont typeface="Arial"/>
              <a:buChar char="•"/>
              <a:defRPr/>
            </a:pPr>
            <a:r>
              <a:rPr lang="pt-BR" sz="3000" dirty="0">
                <a:solidFill>
                  <a:prstClr val="black"/>
                </a:solidFill>
                <a:latin typeface="Calibri"/>
              </a:rPr>
              <a:t>Os campos de busca são os campos de descrição de um documento: o </a:t>
            </a:r>
            <a:r>
              <a:rPr lang="pt-BR" sz="3000" b="1" dirty="0">
                <a:solidFill>
                  <a:prstClr val="black"/>
                </a:solidFill>
                <a:latin typeface="Calibri"/>
              </a:rPr>
              <a:t>título</a:t>
            </a:r>
            <a:r>
              <a:rPr lang="pt-BR" sz="3000" dirty="0">
                <a:solidFill>
                  <a:prstClr val="black"/>
                </a:solidFill>
                <a:latin typeface="Calibri"/>
              </a:rPr>
              <a:t>, </a:t>
            </a:r>
            <a:r>
              <a:rPr lang="pt-BR" sz="3000" b="1" dirty="0">
                <a:solidFill>
                  <a:prstClr val="black"/>
                </a:solidFill>
                <a:latin typeface="Calibri"/>
              </a:rPr>
              <a:t>autores</a:t>
            </a:r>
            <a:r>
              <a:rPr lang="pt-BR" sz="3000" dirty="0">
                <a:solidFill>
                  <a:prstClr val="black"/>
                </a:solidFill>
                <a:latin typeface="Calibri"/>
              </a:rPr>
              <a:t>, </a:t>
            </a:r>
            <a:r>
              <a:rPr lang="pt-BR" sz="3000" b="1" dirty="0">
                <a:solidFill>
                  <a:prstClr val="black"/>
                </a:solidFill>
                <a:latin typeface="Calibri"/>
              </a:rPr>
              <a:t>DOI</a:t>
            </a:r>
            <a:r>
              <a:rPr lang="pt-BR" sz="3000" dirty="0">
                <a:solidFill>
                  <a:prstClr val="black"/>
                </a:solidFill>
                <a:latin typeface="Calibri"/>
              </a:rPr>
              <a:t>, </a:t>
            </a:r>
            <a:r>
              <a:rPr lang="pt-BR" sz="3000" b="1" dirty="0">
                <a:solidFill>
                  <a:prstClr val="black"/>
                </a:solidFill>
                <a:latin typeface="Calibri"/>
              </a:rPr>
              <a:t>resumo</a:t>
            </a:r>
            <a:r>
              <a:rPr lang="pt-BR" sz="3000" dirty="0">
                <a:solidFill>
                  <a:prstClr val="black"/>
                </a:solidFill>
                <a:latin typeface="Calibri"/>
              </a:rPr>
              <a:t>, entre vários outros.</a:t>
            </a:r>
          </a:p>
          <a:p>
            <a:pPr marL="342900" lvl="0" indent="-342900" defTabSz="457200" eaLnBrk="1" fontAlgn="auto" hangingPunct="1">
              <a:spcBef>
                <a:spcPts val="1800"/>
              </a:spcBef>
              <a:spcAft>
                <a:spcPts val="0"/>
              </a:spcAft>
              <a:buClrTx/>
              <a:buSzTx/>
              <a:buFont typeface="Arial"/>
              <a:buChar char="•"/>
              <a:defRPr/>
            </a:pPr>
            <a:r>
              <a:rPr lang="pt-BR" sz="3000" dirty="0">
                <a:solidFill>
                  <a:prstClr val="black"/>
                </a:solidFill>
                <a:latin typeface="Calibri"/>
              </a:rPr>
              <a:t>Buscar em campos específicos facilita e agiliza o processo de recuperação de informações. Afinal, é mais fácil buscar um </a:t>
            </a:r>
            <a:r>
              <a:rPr lang="pt-BR" sz="3000" i="1" dirty="0">
                <a:solidFill>
                  <a:prstClr val="black"/>
                </a:solidFill>
                <a:latin typeface="Calibri"/>
              </a:rPr>
              <a:t>título </a:t>
            </a:r>
            <a:r>
              <a:rPr lang="pt-BR" sz="3000" dirty="0">
                <a:solidFill>
                  <a:prstClr val="black"/>
                </a:solidFill>
                <a:latin typeface="Calibri"/>
              </a:rPr>
              <a:t>somente em uma lista de </a:t>
            </a:r>
            <a:r>
              <a:rPr lang="pt-BR" sz="3000" i="1" dirty="0">
                <a:solidFill>
                  <a:prstClr val="black"/>
                </a:solidFill>
                <a:latin typeface="Calibri"/>
              </a:rPr>
              <a:t>títulos </a:t>
            </a:r>
            <a:r>
              <a:rPr lang="pt-BR" sz="3000" dirty="0">
                <a:solidFill>
                  <a:prstClr val="black"/>
                </a:solidFill>
                <a:latin typeface="Calibri"/>
              </a:rPr>
              <a:t>do que buscar em todos os campos disponíveis.</a:t>
            </a:r>
          </a:p>
        </p:txBody>
      </p:sp>
    </p:spTree>
    <p:extLst>
      <p:ext uri="{BB962C8B-B14F-4D97-AF65-F5344CB8AC3E}">
        <p14:creationId xmlns:p14="http://schemas.microsoft.com/office/powerpoint/2010/main" val="2281129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3">
            <a:extLst>
              <a:ext uri="{FF2B5EF4-FFF2-40B4-BE49-F238E27FC236}">
                <a16:creationId xmlns:a16="http://schemas.microsoft.com/office/drawing/2014/main" id="{841B8379-783B-4B38-A1D7-90F1DE2F3073}"/>
              </a:ext>
            </a:extLst>
          </p:cNvPr>
          <p:cNvSpPr>
            <a:spLocks noGrp="1"/>
          </p:cNvSpPr>
          <p:nvPr>
            <p:ph type="title"/>
          </p:nvPr>
        </p:nvSpPr>
        <p:spPr>
          <a:xfrm>
            <a:off x="5237018" y="332510"/>
            <a:ext cx="3788497" cy="1270642"/>
          </a:xfrm>
        </p:spPr>
        <p:txBody>
          <a:bodyPr/>
          <a:lstStyle/>
          <a:p>
            <a:pPr eaLnBrk="1" hangingPunct="1"/>
            <a:r>
              <a:rPr lang="pt-BR" dirty="0"/>
              <a:t>Campos de Busca</a:t>
            </a:r>
            <a:endParaRPr lang="en-US" altLang="en-US" b="1" dirty="0">
              <a:solidFill>
                <a:srgbClr val="1FA64A"/>
              </a:solidFill>
            </a:endParaRPr>
          </a:p>
        </p:txBody>
      </p:sp>
      <p:pic>
        <p:nvPicPr>
          <p:cNvPr id="5" name="Picture 4">
            <a:extLst>
              <a:ext uri="{FF2B5EF4-FFF2-40B4-BE49-F238E27FC236}">
                <a16:creationId xmlns:a16="http://schemas.microsoft.com/office/drawing/2014/main" id="{1D3644F9-A4B1-4EF2-942C-483457FFB4EF}"/>
              </a:ext>
            </a:extLst>
          </p:cNvPr>
          <p:cNvPicPr>
            <a:picLocks noChangeAspect="1"/>
          </p:cNvPicPr>
          <p:nvPr/>
        </p:nvPicPr>
        <p:blipFill>
          <a:blip r:embed="rId3"/>
          <a:stretch>
            <a:fillRect/>
          </a:stretch>
        </p:blipFill>
        <p:spPr>
          <a:xfrm>
            <a:off x="267026" y="720436"/>
            <a:ext cx="4720613" cy="5549799"/>
          </a:xfrm>
          <a:prstGeom prst="rect">
            <a:avLst/>
          </a:prstGeom>
          <a:effectLst>
            <a:outerShdw blurRad="50800" dist="38100" dir="2700000" algn="tl" rotWithShape="0">
              <a:prstClr val="black">
                <a:alpha val="40000"/>
              </a:prstClr>
            </a:outerShdw>
          </a:effectLst>
        </p:spPr>
      </p:pic>
      <p:sp>
        <p:nvSpPr>
          <p:cNvPr id="9" name="Content Placeholder 2">
            <a:extLst>
              <a:ext uri="{FF2B5EF4-FFF2-40B4-BE49-F238E27FC236}">
                <a16:creationId xmlns:a16="http://schemas.microsoft.com/office/drawing/2014/main" id="{2AAA4884-956A-46DC-83E1-F95040B08F44}"/>
              </a:ext>
            </a:extLst>
          </p:cNvPr>
          <p:cNvSpPr txBox="1">
            <a:spLocks/>
          </p:cNvSpPr>
          <p:nvPr/>
        </p:nvSpPr>
        <p:spPr bwMode="auto">
          <a:xfrm>
            <a:off x="5105400" y="1600200"/>
            <a:ext cx="3771574" cy="4525963"/>
          </a:xfrm>
          <a:prstGeom prst="rect">
            <a:avLst/>
          </a:prstGeom>
          <a:noFill/>
          <a:ln w="9525">
            <a:noFill/>
            <a:miter lim="800000"/>
            <a:headEnd/>
            <a:tailEnd/>
          </a:ln>
        </p:spPr>
        <p:txBody>
          <a:bodyPr anchor="ctr">
            <a:normAutofit fontScale="62500" lnSpcReduction="20000"/>
          </a:bodyPr>
          <a:lstStyle/>
          <a:p>
            <a:pPr marL="342900" indent="-342900" eaLnBrk="0" hangingPunct="0">
              <a:spcBef>
                <a:spcPct val="20000"/>
              </a:spcBef>
              <a:buClr>
                <a:schemeClr val="tx2"/>
              </a:buClr>
              <a:buFont typeface="Arial" pitchFamily="34" charset="0"/>
              <a:buChar char="•"/>
              <a:defRPr/>
            </a:pPr>
            <a:r>
              <a:rPr lang="pt-BR" sz="3200" dirty="0">
                <a:latin typeface="Calibri" panose="020F0502020204030204" pitchFamily="34" charset="0"/>
                <a:cs typeface="Calibri" panose="020F0502020204030204" pitchFamily="34" charset="0"/>
              </a:rPr>
              <a:t>Este é um exemplo de registro bibliográfico composto de vários campos de busca.</a:t>
            </a:r>
          </a:p>
          <a:p>
            <a:pPr marL="342900" indent="-342900" eaLnBrk="0" hangingPunct="0">
              <a:spcBef>
                <a:spcPct val="20000"/>
              </a:spcBef>
              <a:buClr>
                <a:schemeClr val="tx2"/>
              </a:buClr>
              <a:buFont typeface="Arial" pitchFamily="34" charset="0"/>
              <a:buChar char="•"/>
              <a:defRPr/>
            </a:pPr>
            <a:endParaRPr lang="pt-BR" sz="3200" dirty="0">
              <a:latin typeface="Calibri" panose="020F0502020204030204" pitchFamily="34" charset="0"/>
              <a:cs typeface="Calibri" panose="020F0502020204030204" pitchFamily="34" charset="0"/>
            </a:endParaRPr>
          </a:p>
          <a:p>
            <a:pPr marL="342900" indent="-342900" eaLnBrk="0" hangingPunct="0">
              <a:spcBef>
                <a:spcPct val="20000"/>
              </a:spcBef>
              <a:buClr>
                <a:schemeClr val="tx2"/>
              </a:buClr>
              <a:buFont typeface="Arial" pitchFamily="34" charset="0"/>
              <a:buChar char="•"/>
              <a:defRPr/>
            </a:pPr>
            <a:r>
              <a:rPr lang="pt-BR" sz="3200" dirty="0">
                <a:latin typeface="Calibri" panose="020F0502020204030204" pitchFamily="34" charset="0"/>
                <a:cs typeface="Calibri" panose="020F0502020204030204" pitchFamily="34" charset="0"/>
              </a:rPr>
              <a:t>Dependendo do tipo de conteúdo vão existir campos específicos para aquela temática.</a:t>
            </a:r>
          </a:p>
          <a:p>
            <a:pPr marL="342900" indent="-342900" eaLnBrk="0" hangingPunct="0">
              <a:spcBef>
                <a:spcPct val="20000"/>
              </a:spcBef>
              <a:buClr>
                <a:schemeClr val="tx2"/>
              </a:buClr>
              <a:buFont typeface="Arial" pitchFamily="34" charset="0"/>
              <a:buChar char="•"/>
              <a:defRPr/>
            </a:pPr>
            <a:endParaRPr lang="pt-BR" sz="3200" dirty="0">
              <a:latin typeface="Calibri" panose="020F0502020204030204" pitchFamily="34" charset="0"/>
              <a:cs typeface="Calibri" panose="020F0502020204030204" pitchFamily="34" charset="0"/>
            </a:endParaRPr>
          </a:p>
          <a:p>
            <a:pPr marL="342900" indent="-342900" eaLnBrk="0" hangingPunct="0">
              <a:spcBef>
                <a:spcPct val="20000"/>
              </a:spcBef>
              <a:buClr>
                <a:schemeClr val="tx2"/>
              </a:buClr>
              <a:buFont typeface="Arial" pitchFamily="34" charset="0"/>
              <a:buChar char="•"/>
              <a:defRPr/>
            </a:pPr>
            <a:r>
              <a:rPr lang="pt-BR" sz="3200" dirty="0">
                <a:latin typeface="Calibri" panose="020F0502020204030204" pitchFamily="34" charset="0"/>
                <a:cs typeface="Calibri" panose="020F0502020204030204" pitchFamily="34" charset="0"/>
              </a:rPr>
              <a:t>Um exemplo são os conteúdos de saúde que, em geral, apresentam o </a:t>
            </a:r>
            <a:r>
              <a:rPr lang="pt-BR" sz="3200" b="1" dirty="0">
                <a:latin typeface="Calibri" panose="020F0502020204030204" pitchFamily="34" charset="0"/>
                <a:cs typeface="Calibri" panose="020F0502020204030204" pitchFamily="34" charset="0"/>
              </a:rPr>
              <a:t>PMID</a:t>
            </a:r>
            <a:r>
              <a:rPr lang="pt-BR" sz="3200" dirty="0">
                <a:latin typeface="Calibri" panose="020F0502020204030204" pitchFamily="34" charset="0"/>
                <a:cs typeface="Calibri" panose="020F0502020204030204" pitchFamily="34" charset="0"/>
              </a:rPr>
              <a:t>, uma identificação única oferecida pela </a:t>
            </a:r>
            <a:r>
              <a:rPr lang="pt-BR" sz="3200" i="1" dirty="0">
                <a:latin typeface="Calibri" panose="020F0502020204030204" pitchFamily="34" charset="0"/>
                <a:cs typeface="Calibri" panose="020F0502020204030204" pitchFamily="34" charset="0"/>
              </a:rPr>
              <a:t>PubMed</a:t>
            </a:r>
            <a:r>
              <a:rPr lang="pt-BR"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01583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4E272-9BC6-47AF-B88C-A7EAFC12978A}"/>
              </a:ext>
            </a:extLst>
          </p:cNvPr>
          <p:cNvSpPr>
            <a:spLocks noGrp="1"/>
          </p:cNvSpPr>
          <p:nvPr>
            <p:ph type="title"/>
          </p:nvPr>
        </p:nvSpPr>
        <p:spPr/>
        <p:txBody>
          <a:bodyPr/>
          <a:lstStyle/>
          <a:p>
            <a:r>
              <a:rPr lang="pt-BR" dirty="0"/>
              <a:t>Buscas Adicionais</a:t>
            </a:r>
            <a:endParaRPr lang="en-US" dirty="0"/>
          </a:p>
        </p:txBody>
      </p:sp>
    </p:spTree>
    <p:extLst>
      <p:ext uri="{BB962C8B-B14F-4D97-AF65-F5344CB8AC3E}">
        <p14:creationId xmlns:p14="http://schemas.microsoft.com/office/powerpoint/2010/main" val="2052461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3">
            <a:extLst>
              <a:ext uri="{FF2B5EF4-FFF2-40B4-BE49-F238E27FC236}">
                <a16:creationId xmlns:a16="http://schemas.microsoft.com/office/drawing/2014/main" id="{841B8379-783B-4B38-A1D7-90F1DE2F3073}"/>
              </a:ext>
            </a:extLst>
          </p:cNvPr>
          <p:cNvSpPr>
            <a:spLocks noGrp="1"/>
          </p:cNvSpPr>
          <p:nvPr>
            <p:ph type="title"/>
          </p:nvPr>
        </p:nvSpPr>
        <p:spPr>
          <a:xfrm>
            <a:off x="2542949" y="152399"/>
            <a:ext cx="6501039" cy="882715"/>
          </a:xfrm>
        </p:spPr>
        <p:txBody>
          <a:bodyPr/>
          <a:lstStyle/>
          <a:p>
            <a:pPr eaLnBrk="1" hangingPunct="1"/>
            <a:r>
              <a:rPr lang="pt-BR" dirty="0"/>
              <a:t>Buscas Adicionais</a:t>
            </a:r>
            <a:endParaRPr lang="en-US" altLang="en-US" b="1" dirty="0">
              <a:solidFill>
                <a:srgbClr val="1FA64A"/>
              </a:solidFill>
            </a:endParaRPr>
          </a:p>
        </p:txBody>
      </p:sp>
      <p:pic>
        <p:nvPicPr>
          <p:cNvPr id="2" name="Picture 1">
            <a:extLst>
              <a:ext uri="{FF2B5EF4-FFF2-40B4-BE49-F238E27FC236}">
                <a16:creationId xmlns:a16="http://schemas.microsoft.com/office/drawing/2014/main" id="{52E459B9-502D-415B-AFB3-58C4DDB39467}"/>
              </a:ext>
            </a:extLst>
          </p:cNvPr>
          <p:cNvPicPr>
            <a:picLocks noChangeAspect="1"/>
          </p:cNvPicPr>
          <p:nvPr/>
        </p:nvPicPr>
        <p:blipFill>
          <a:blip r:embed="rId3"/>
          <a:stretch>
            <a:fillRect/>
          </a:stretch>
        </p:blipFill>
        <p:spPr>
          <a:xfrm>
            <a:off x="387018" y="1864936"/>
            <a:ext cx="8369964" cy="2365314"/>
          </a:xfrm>
          <a:prstGeom prst="rect">
            <a:avLst/>
          </a:prstGeom>
          <a:ln>
            <a:solidFill>
              <a:schemeClr val="bg2">
                <a:lumMod val="75000"/>
              </a:schemeClr>
            </a:solidFill>
          </a:ln>
        </p:spPr>
      </p:pic>
      <p:sp>
        <p:nvSpPr>
          <p:cNvPr id="6" name="Down Arrow 8">
            <a:extLst>
              <a:ext uri="{FF2B5EF4-FFF2-40B4-BE49-F238E27FC236}">
                <a16:creationId xmlns:a16="http://schemas.microsoft.com/office/drawing/2014/main" id="{31CCB628-41D9-432E-9BCB-BF8216AAFD8D}"/>
              </a:ext>
            </a:extLst>
          </p:cNvPr>
          <p:cNvSpPr/>
          <p:nvPr/>
        </p:nvSpPr>
        <p:spPr>
          <a:xfrm rot="13395317">
            <a:off x="859442" y="2099790"/>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Down Arrow 8">
            <a:extLst>
              <a:ext uri="{FF2B5EF4-FFF2-40B4-BE49-F238E27FC236}">
                <a16:creationId xmlns:a16="http://schemas.microsoft.com/office/drawing/2014/main" id="{934FAC82-96CE-4089-B71C-89FDB92F5B8A}"/>
              </a:ext>
            </a:extLst>
          </p:cNvPr>
          <p:cNvSpPr/>
          <p:nvPr/>
        </p:nvSpPr>
        <p:spPr>
          <a:xfrm rot="13395317">
            <a:off x="1450754" y="2099790"/>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Down Arrow 8">
            <a:extLst>
              <a:ext uri="{FF2B5EF4-FFF2-40B4-BE49-F238E27FC236}">
                <a16:creationId xmlns:a16="http://schemas.microsoft.com/office/drawing/2014/main" id="{FAD7546C-BCE8-4D70-B18C-6CD9C92CE6C8}"/>
              </a:ext>
            </a:extLst>
          </p:cNvPr>
          <p:cNvSpPr/>
          <p:nvPr/>
        </p:nvSpPr>
        <p:spPr>
          <a:xfrm rot="2685882">
            <a:off x="3678485" y="1749259"/>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Down Arrow 8">
            <a:extLst>
              <a:ext uri="{FF2B5EF4-FFF2-40B4-BE49-F238E27FC236}">
                <a16:creationId xmlns:a16="http://schemas.microsoft.com/office/drawing/2014/main" id="{61DE5DB3-AAE8-4ADC-BA1E-F86501B0415C}"/>
              </a:ext>
            </a:extLst>
          </p:cNvPr>
          <p:cNvSpPr/>
          <p:nvPr/>
        </p:nvSpPr>
        <p:spPr>
          <a:xfrm rot="18672516">
            <a:off x="2847212" y="2698720"/>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559191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3">
            <a:extLst>
              <a:ext uri="{FF2B5EF4-FFF2-40B4-BE49-F238E27FC236}">
                <a16:creationId xmlns:a16="http://schemas.microsoft.com/office/drawing/2014/main" id="{841B8379-783B-4B38-A1D7-90F1DE2F3073}"/>
              </a:ext>
            </a:extLst>
          </p:cNvPr>
          <p:cNvSpPr>
            <a:spLocks noGrp="1"/>
          </p:cNvSpPr>
          <p:nvPr>
            <p:ph type="title"/>
          </p:nvPr>
        </p:nvSpPr>
        <p:spPr>
          <a:xfrm>
            <a:off x="2542949" y="152399"/>
            <a:ext cx="6501039" cy="882715"/>
          </a:xfrm>
        </p:spPr>
        <p:txBody>
          <a:bodyPr/>
          <a:lstStyle/>
          <a:p>
            <a:pPr eaLnBrk="1" hangingPunct="1"/>
            <a:r>
              <a:rPr lang="pt-BR" dirty="0"/>
              <a:t>Buscas Adicionais</a:t>
            </a:r>
            <a:endParaRPr lang="en-US" altLang="en-US" b="1" dirty="0">
              <a:solidFill>
                <a:srgbClr val="1FA64A"/>
              </a:solidFill>
            </a:endParaRPr>
          </a:p>
        </p:txBody>
      </p:sp>
      <p:sp>
        <p:nvSpPr>
          <p:cNvPr id="4" name="Content Placeholder 2">
            <a:extLst>
              <a:ext uri="{FF2B5EF4-FFF2-40B4-BE49-F238E27FC236}">
                <a16:creationId xmlns:a16="http://schemas.microsoft.com/office/drawing/2014/main" id="{24E5A58B-4EFE-44A3-8E6D-19D5303D4A7F}"/>
              </a:ext>
            </a:extLst>
          </p:cNvPr>
          <p:cNvSpPr txBox="1">
            <a:spLocks/>
          </p:cNvSpPr>
          <p:nvPr/>
        </p:nvSpPr>
        <p:spPr>
          <a:xfrm>
            <a:off x="457200" y="1600200"/>
            <a:ext cx="8229600" cy="4525963"/>
          </a:xfrm>
          <a:prstGeom prst="rect">
            <a:avLst/>
          </a:prstGeom>
        </p:spPr>
        <p:txBody>
          <a:bodyPr>
            <a:normAutofit/>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1F497D"/>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1F497D"/>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1F497D"/>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fontAlgn="auto">
              <a:spcAft>
                <a:spcPts val="0"/>
              </a:spcAft>
              <a:buFont typeface="Arial"/>
              <a:buChar char="•"/>
              <a:defRPr/>
            </a:pPr>
            <a:r>
              <a:rPr lang="pt-BR" dirty="0">
                <a:latin typeface="Calibri" panose="020F0502020204030204" pitchFamily="34" charset="0"/>
                <a:cs typeface="Calibri" panose="020F0502020204030204" pitchFamily="34" charset="0"/>
              </a:rPr>
              <a:t>Dependendo das bases de dados assinadas, além da busca básica o cliente conta com busca avançada e buscas adicionais.</a:t>
            </a:r>
          </a:p>
          <a:p>
            <a:pPr fontAlgn="auto">
              <a:spcAft>
                <a:spcPts val="0"/>
              </a:spcAft>
              <a:buFont typeface="Arial"/>
              <a:buChar char="•"/>
              <a:defRPr/>
            </a:pPr>
            <a:r>
              <a:rPr lang="pt-BR" dirty="0">
                <a:latin typeface="Calibri" panose="020F0502020204030204" pitchFamily="34" charset="0"/>
                <a:cs typeface="Calibri" panose="020F0502020204030204" pitchFamily="34" charset="0"/>
              </a:rPr>
              <a:t>Existem diversos tipos de buscas adicionais. Para fins de exemplificação, serão comentadas as seguintes:</a:t>
            </a:r>
          </a:p>
          <a:p>
            <a:pPr lvl="1" fontAlgn="auto">
              <a:spcAft>
                <a:spcPts val="0"/>
              </a:spcAft>
              <a:buFont typeface="Arial"/>
              <a:buChar char="–"/>
              <a:defRPr/>
            </a:pPr>
            <a:r>
              <a:rPr lang="pt-BR" sz="2800" dirty="0">
                <a:solidFill>
                  <a:schemeClr val="tx1"/>
                </a:solidFill>
                <a:latin typeface="Calibri" panose="020F0502020204030204" pitchFamily="34" charset="0"/>
                <a:cs typeface="Calibri" panose="020F0502020204030204" pitchFamily="34" charset="0"/>
              </a:rPr>
              <a:t>Assuntos (vocabulário controlado)</a:t>
            </a:r>
          </a:p>
          <a:p>
            <a:pPr lvl="1" fontAlgn="auto">
              <a:spcAft>
                <a:spcPts val="0"/>
              </a:spcAft>
              <a:buFont typeface="Arial"/>
              <a:buChar char="–"/>
              <a:defRPr/>
            </a:pPr>
            <a:r>
              <a:rPr lang="pt-BR" sz="2800" dirty="0">
                <a:solidFill>
                  <a:schemeClr val="tx1"/>
                </a:solidFill>
                <a:latin typeface="Calibri" panose="020F0502020204030204" pitchFamily="34" charset="0"/>
                <a:cs typeface="Calibri" panose="020F0502020204030204" pitchFamily="34" charset="0"/>
              </a:rPr>
              <a:t>Publicações</a:t>
            </a:r>
          </a:p>
          <a:p>
            <a:pPr lvl="1" fontAlgn="auto">
              <a:spcAft>
                <a:spcPts val="0"/>
              </a:spcAft>
              <a:buFont typeface="Arial"/>
              <a:buChar char="–"/>
              <a:defRPr/>
            </a:pPr>
            <a:r>
              <a:rPr lang="pt-BR" sz="2800" dirty="0">
                <a:solidFill>
                  <a:schemeClr val="tx1"/>
                </a:solidFill>
                <a:latin typeface="Calibri" panose="020F0502020204030204" pitchFamily="34" charset="0"/>
                <a:cs typeface="Calibri" panose="020F0502020204030204" pitchFamily="34" charset="0"/>
              </a:rPr>
              <a:t>Índices</a:t>
            </a:r>
          </a:p>
          <a:p>
            <a:pPr lvl="1" fontAlgn="auto">
              <a:spcAft>
                <a:spcPts val="0"/>
              </a:spcAft>
              <a:buFont typeface="Arial"/>
              <a:buChar char="–"/>
              <a:defRPr/>
            </a:pPr>
            <a:r>
              <a:rPr lang="pt-BR" sz="2800" dirty="0">
                <a:solidFill>
                  <a:schemeClr val="tx1"/>
                </a:solidFill>
                <a:latin typeface="Calibri" panose="020F0502020204030204" pitchFamily="34" charset="0"/>
                <a:cs typeface="Calibri" panose="020F0502020204030204" pitchFamily="34" charset="0"/>
              </a:rPr>
              <a:t>Imagem</a:t>
            </a:r>
          </a:p>
          <a:p>
            <a:pPr lvl="1" fontAlgn="auto">
              <a:spcAft>
                <a:spcPts val="0"/>
              </a:spcAft>
              <a:buFont typeface="Arial"/>
              <a:buChar char="–"/>
              <a:defRPr/>
            </a:pPr>
            <a:endParaRPr lang="pt-BR" dirty="0">
              <a:solidFill>
                <a:schemeClr val="tx1"/>
              </a:solidFill>
              <a:latin typeface="Calibri" panose="020F0502020204030204" pitchFamily="34" charset="0"/>
              <a:cs typeface="Calibri" panose="020F0502020204030204" pitchFamily="34" charset="0"/>
            </a:endParaRPr>
          </a:p>
          <a:p>
            <a:pPr fontAlgn="auto">
              <a:spcAft>
                <a:spcPts val="0"/>
              </a:spcAft>
              <a:buFont typeface="Arial"/>
              <a:buChar char="•"/>
              <a:defRPr/>
            </a:pPr>
            <a:endParaRPr lang="pt-B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2578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4E272-9BC6-47AF-B88C-A7EAFC12978A}"/>
              </a:ext>
            </a:extLst>
          </p:cNvPr>
          <p:cNvSpPr>
            <a:spLocks noGrp="1"/>
          </p:cNvSpPr>
          <p:nvPr>
            <p:ph type="title"/>
          </p:nvPr>
        </p:nvSpPr>
        <p:spPr/>
        <p:txBody>
          <a:bodyPr/>
          <a:lstStyle/>
          <a:p>
            <a:r>
              <a:rPr lang="pt-BR" dirty="0"/>
              <a:t>Buscas Adicionais</a:t>
            </a:r>
            <a:br>
              <a:rPr lang="pt-BR" dirty="0"/>
            </a:br>
            <a:br>
              <a:rPr lang="pt-BR" dirty="0"/>
            </a:br>
            <a:r>
              <a:rPr lang="pt-BR" dirty="0">
                <a:solidFill>
                  <a:schemeClr val="tx1"/>
                </a:solidFill>
              </a:rPr>
              <a:t>ASSUNTOS</a:t>
            </a:r>
            <a:endParaRPr lang="en-US" dirty="0">
              <a:solidFill>
                <a:schemeClr val="tx1"/>
              </a:solidFill>
            </a:endParaRPr>
          </a:p>
        </p:txBody>
      </p:sp>
    </p:spTree>
    <p:extLst>
      <p:ext uri="{BB962C8B-B14F-4D97-AF65-F5344CB8AC3E}">
        <p14:creationId xmlns:p14="http://schemas.microsoft.com/office/powerpoint/2010/main" val="1373443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btitle 18"/>
          <p:cNvSpPr>
            <a:spLocks noGrp="1"/>
          </p:cNvSpPr>
          <p:nvPr>
            <p:ph type="body" idx="1"/>
          </p:nvPr>
        </p:nvSpPr>
        <p:spPr>
          <a:xfrm>
            <a:off x="399162" y="1153453"/>
            <a:ext cx="8324214" cy="4801990"/>
          </a:xfrm>
        </p:spPr>
        <p:txBody>
          <a:bodyPr>
            <a:noAutofit/>
          </a:bodyPr>
          <a:lstStyle/>
          <a:p>
            <a:r>
              <a:rPr lang="pt-BR" altLang="en-US" sz="2400" dirty="0">
                <a:solidFill>
                  <a:schemeClr val="tx1"/>
                </a:solidFill>
                <a:latin typeface="Calibri" panose="020F0502020204030204" pitchFamily="34" charset="0"/>
                <a:cs typeface="Calibri" panose="020F0502020204030204" pitchFamily="34" charset="0"/>
              </a:rPr>
              <a:t>COMO ACESSAR AS BASES DE DADOS DA EBSCO</a:t>
            </a:r>
          </a:p>
          <a:p>
            <a:pPr algn="l"/>
            <a:r>
              <a:rPr lang="pt-BR" altLang="en-US" sz="2400" dirty="0">
                <a:solidFill>
                  <a:schemeClr val="tx1"/>
                </a:solidFill>
                <a:latin typeface="Calibri" panose="020F0502020204030204" pitchFamily="34" charset="0"/>
                <a:cs typeface="Calibri" panose="020F0502020204030204" pitchFamily="34" charset="0"/>
              </a:rPr>
              <a:t>OPERADORES BOOLEANOS</a:t>
            </a:r>
          </a:p>
          <a:p>
            <a:pPr algn="l"/>
            <a:r>
              <a:rPr lang="pt-BR" altLang="en-US" sz="2400" dirty="0">
                <a:solidFill>
                  <a:schemeClr val="tx1"/>
                </a:solidFill>
                <a:latin typeface="Calibri" panose="020F0502020204030204" pitchFamily="34" charset="0"/>
                <a:cs typeface="Calibri" panose="020F0502020204030204" pitchFamily="34" charset="0"/>
              </a:rPr>
              <a:t>Campos de busca</a:t>
            </a:r>
          </a:p>
          <a:p>
            <a:r>
              <a:rPr lang="pt-BR" altLang="en-US" sz="2400" dirty="0">
                <a:solidFill>
                  <a:schemeClr val="tx1"/>
                </a:solidFill>
                <a:latin typeface="Calibri" panose="020F0502020204030204" pitchFamily="34" charset="0"/>
                <a:cs typeface="Calibri" panose="020F0502020204030204" pitchFamily="34" charset="0"/>
              </a:rPr>
              <a:t>buscas adicionais</a:t>
            </a:r>
          </a:p>
          <a:p>
            <a:pPr marL="617538" lvl="1" indent="-342900">
              <a:buClr>
                <a:schemeClr val="accent3">
                  <a:lumMod val="60000"/>
                  <a:lumOff val="40000"/>
                </a:schemeClr>
              </a:buClr>
              <a:buFont typeface="Wingdings" panose="05000000000000000000" pitchFamily="2" charset="2"/>
              <a:buChar char="§"/>
            </a:pPr>
            <a:r>
              <a:rPr lang="pt-BR" altLang="en-US" sz="2000" dirty="0">
                <a:solidFill>
                  <a:schemeClr val="tx1"/>
                </a:solidFill>
                <a:latin typeface="Calibri" panose="020F0502020204030204" pitchFamily="34" charset="0"/>
                <a:cs typeface="Calibri" panose="020F0502020204030204" pitchFamily="34" charset="0"/>
              </a:rPr>
              <a:t>Assuntos</a:t>
            </a:r>
          </a:p>
          <a:p>
            <a:pPr marL="617538" lvl="1" indent="-342900">
              <a:buClr>
                <a:schemeClr val="accent3">
                  <a:lumMod val="60000"/>
                  <a:lumOff val="40000"/>
                </a:schemeClr>
              </a:buClr>
              <a:buFont typeface="Wingdings" panose="05000000000000000000" pitchFamily="2" charset="2"/>
              <a:buChar char="§"/>
            </a:pPr>
            <a:r>
              <a:rPr lang="pt-BR" altLang="en-US" sz="2000" dirty="0">
                <a:solidFill>
                  <a:schemeClr val="tx1"/>
                </a:solidFill>
                <a:latin typeface="Calibri" panose="020F0502020204030204" pitchFamily="34" charset="0"/>
                <a:cs typeface="Calibri" panose="020F0502020204030204" pitchFamily="34" charset="0"/>
              </a:rPr>
              <a:t>Publicações</a:t>
            </a:r>
          </a:p>
          <a:p>
            <a:pPr marL="617538" lvl="1" indent="-342900">
              <a:buClr>
                <a:schemeClr val="accent3">
                  <a:lumMod val="60000"/>
                  <a:lumOff val="40000"/>
                </a:schemeClr>
              </a:buClr>
              <a:buFont typeface="Wingdings" panose="05000000000000000000" pitchFamily="2" charset="2"/>
              <a:buChar char="§"/>
            </a:pPr>
            <a:r>
              <a:rPr lang="pt-BR" altLang="en-US" sz="2000" dirty="0">
                <a:solidFill>
                  <a:schemeClr val="tx1"/>
                </a:solidFill>
                <a:latin typeface="Calibri" panose="020F0502020204030204" pitchFamily="34" charset="0"/>
                <a:cs typeface="Calibri" panose="020F0502020204030204" pitchFamily="34" charset="0"/>
              </a:rPr>
              <a:t>Índices</a:t>
            </a:r>
          </a:p>
          <a:p>
            <a:pPr marL="617538" lvl="1" indent="-342900">
              <a:buClr>
                <a:schemeClr val="accent3">
                  <a:lumMod val="60000"/>
                  <a:lumOff val="40000"/>
                </a:schemeClr>
              </a:buClr>
              <a:buFont typeface="Wingdings" panose="05000000000000000000" pitchFamily="2" charset="2"/>
              <a:buChar char="§"/>
            </a:pPr>
            <a:r>
              <a:rPr lang="pt-BR" altLang="en-US" sz="2000" dirty="0">
                <a:solidFill>
                  <a:schemeClr val="tx1"/>
                </a:solidFill>
                <a:latin typeface="Calibri" panose="020F0502020204030204" pitchFamily="34" charset="0"/>
                <a:cs typeface="Calibri" panose="020F0502020204030204" pitchFamily="34" charset="0"/>
              </a:rPr>
              <a:t>Imagem</a:t>
            </a:r>
          </a:p>
          <a:p>
            <a:pPr algn="l"/>
            <a:r>
              <a:rPr lang="pt-BR" altLang="en-US" sz="2400" dirty="0">
                <a:solidFill>
                  <a:schemeClr val="tx1"/>
                </a:solidFill>
                <a:latin typeface="Calibri" panose="020F0502020204030204" pitchFamily="34" charset="0"/>
                <a:cs typeface="Calibri" panose="020F0502020204030204" pitchFamily="34" charset="0"/>
              </a:rPr>
              <a:t>Busca avançada</a:t>
            </a:r>
          </a:p>
          <a:p>
            <a:pPr algn="l"/>
            <a:r>
              <a:rPr lang="pt-BR" altLang="en-US" sz="2400" dirty="0">
                <a:solidFill>
                  <a:schemeClr val="tx1"/>
                </a:solidFill>
                <a:latin typeface="Calibri" panose="020F0502020204030204" pitchFamily="34" charset="0"/>
                <a:cs typeface="Calibri" panose="020F0502020204030204" pitchFamily="34" charset="0"/>
              </a:rPr>
              <a:t>Histórico de busca</a:t>
            </a:r>
            <a:endParaRPr lang="en-US" sz="2000" cap="none" spc="0" dirty="0">
              <a:solidFill>
                <a:schemeClr val="tx1"/>
              </a:solidFill>
              <a:latin typeface="Calibri" panose="020F0502020204030204" pitchFamily="34" charset="0"/>
              <a:ea typeface="+mj-ea"/>
              <a:cs typeface="Calibri" panose="020F0502020204030204" pitchFamily="34" charset="0"/>
            </a:endParaRPr>
          </a:p>
        </p:txBody>
      </p:sp>
      <p:sp>
        <p:nvSpPr>
          <p:cNvPr id="15363" name="Title 13"/>
          <p:cNvSpPr>
            <a:spLocks noGrp="1"/>
          </p:cNvSpPr>
          <p:nvPr>
            <p:ph type="title"/>
          </p:nvPr>
        </p:nvSpPr>
        <p:spPr/>
        <p:txBody>
          <a:bodyPr/>
          <a:lstStyle/>
          <a:p>
            <a:pPr eaLnBrk="1" hangingPunct="1"/>
            <a:r>
              <a:rPr lang="en-US" altLang="en-US" b="1" dirty="0" err="1">
                <a:solidFill>
                  <a:srgbClr val="1FA64A"/>
                </a:solidFill>
              </a:rPr>
              <a:t>Tópicos</a:t>
            </a:r>
            <a:endParaRPr lang="en-US" altLang="en-US" b="1" dirty="0">
              <a:solidFill>
                <a:srgbClr val="1FA64A"/>
              </a:solidFill>
            </a:endParaRPr>
          </a:p>
        </p:txBody>
      </p:sp>
      <p:sp>
        <p:nvSpPr>
          <p:cNvPr id="15365" name="Rectangle 6"/>
          <p:cNvSpPr>
            <a:spLocks noGrp="1" noChangeArrowheads="1"/>
          </p:cNvSpPr>
          <p:nvPr/>
        </p:nvSpPr>
        <p:spPr bwMode="auto">
          <a:xfrm>
            <a:off x="158750" y="6408738"/>
            <a:ext cx="88265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algn="ctr" eaLnBrk="1" hangingPunct="1">
              <a:buClr>
                <a:schemeClr val="accent2"/>
              </a:buClr>
              <a:buSzPct val="70000"/>
              <a:buFont typeface="Wingdings" panose="05000000000000000000" pitchFamily="2" charset="2"/>
              <a:buNone/>
            </a:pPr>
            <a:r>
              <a:rPr lang="en-US" altLang="en-US" sz="1200" dirty="0">
                <a:solidFill>
                  <a:srgbClr val="FFFFFF"/>
                </a:solidFill>
                <a:latin typeface="Arial" panose="020B0604020202020204" pitchFamily="34" charset="0"/>
              </a:rPr>
              <a:t>connect.ebsco.com</a:t>
            </a:r>
          </a:p>
        </p:txBody>
      </p:sp>
      <p:pic>
        <p:nvPicPr>
          <p:cNvPr id="8" name="Picture 1" title="EBSCOhost Logo">
            <a:extLst>
              <a:ext uri="{FF2B5EF4-FFF2-40B4-BE49-F238E27FC236}">
                <a16:creationId xmlns:a16="http://schemas.microsoft.com/office/drawing/2014/main" id="{A34BABD1-090E-47C4-9309-B306BFD0E5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50" y="213585"/>
            <a:ext cx="2434999" cy="684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295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3">
            <a:extLst>
              <a:ext uri="{FF2B5EF4-FFF2-40B4-BE49-F238E27FC236}">
                <a16:creationId xmlns:a16="http://schemas.microsoft.com/office/drawing/2014/main" id="{841B8379-783B-4B38-A1D7-90F1DE2F3073}"/>
              </a:ext>
            </a:extLst>
          </p:cNvPr>
          <p:cNvSpPr>
            <a:spLocks noGrp="1"/>
          </p:cNvSpPr>
          <p:nvPr>
            <p:ph type="title"/>
          </p:nvPr>
        </p:nvSpPr>
        <p:spPr>
          <a:xfrm>
            <a:off x="2542949" y="152399"/>
            <a:ext cx="6501039" cy="882715"/>
          </a:xfrm>
        </p:spPr>
        <p:txBody>
          <a:bodyPr/>
          <a:lstStyle/>
          <a:p>
            <a:pPr eaLnBrk="1" hangingPunct="1"/>
            <a:r>
              <a:rPr lang="pt-BR" dirty="0"/>
              <a:t>Buscas Adicionais</a:t>
            </a:r>
            <a:endParaRPr lang="en-US" altLang="en-US" b="1" dirty="0">
              <a:solidFill>
                <a:srgbClr val="1FA64A"/>
              </a:solidFill>
            </a:endParaRPr>
          </a:p>
        </p:txBody>
      </p:sp>
      <p:pic>
        <p:nvPicPr>
          <p:cNvPr id="2" name="Picture 1">
            <a:extLst>
              <a:ext uri="{FF2B5EF4-FFF2-40B4-BE49-F238E27FC236}">
                <a16:creationId xmlns:a16="http://schemas.microsoft.com/office/drawing/2014/main" id="{52E459B9-502D-415B-AFB3-58C4DDB39467}"/>
              </a:ext>
            </a:extLst>
          </p:cNvPr>
          <p:cNvPicPr>
            <a:picLocks noChangeAspect="1"/>
          </p:cNvPicPr>
          <p:nvPr/>
        </p:nvPicPr>
        <p:blipFill>
          <a:blip r:embed="rId3"/>
          <a:stretch>
            <a:fillRect/>
          </a:stretch>
        </p:blipFill>
        <p:spPr>
          <a:xfrm>
            <a:off x="387018" y="1864936"/>
            <a:ext cx="8369964" cy="2365314"/>
          </a:xfrm>
          <a:prstGeom prst="rect">
            <a:avLst/>
          </a:prstGeom>
          <a:ln>
            <a:solidFill>
              <a:schemeClr val="bg2">
                <a:lumMod val="75000"/>
              </a:schemeClr>
            </a:solidFill>
          </a:ln>
        </p:spPr>
      </p:pic>
      <p:sp>
        <p:nvSpPr>
          <p:cNvPr id="6" name="Down Arrow 8">
            <a:extLst>
              <a:ext uri="{FF2B5EF4-FFF2-40B4-BE49-F238E27FC236}">
                <a16:creationId xmlns:a16="http://schemas.microsoft.com/office/drawing/2014/main" id="{31CCB628-41D9-432E-9BCB-BF8216AAFD8D}"/>
              </a:ext>
            </a:extLst>
          </p:cNvPr>
          <p:cNvSpPr/>
          <p:nvPr/>
        </p:nvSpPr>
        <p:spPr>
          <a:xfrm rot="13395317">
            <a:off x="859442" y="2099790"/>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4136130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3">
            <a:extLst>
              <a:ext uri="{FF2B5EF4-FFF2-40B4-BE49-F238E27FC236}">
                <a16:creationId xmlns:a16="http://schemas.microsoft.com/office/drawing/2014/main" id="{841B8379-783B-4B38-A1D7-90F1DE2F3073}"/>
              </a:ext>
            </a:extLst>
          </p:cNvPr>
          <p:cNvSpPr>
            <a:spLocks noGrp="1"/>
          </p:cNvSpPr>
          <p:nvPr>
            <p:ph type="title"/>
          </p:nvPr>
        </p:nvSpPr>
        <p:spPr>
          <a:xfrm>
            <a:off x="2542949" y="152399"/>
            <a:ext cx="6501039" cy="1186874"/>
          </a:xfrm>
        </p:spPr>
        <p:txBody>
          <a:bodyPr/>
          <a:lstStyle/>
          <a:p>
            <a:pPr eaLnBrk="1" hangingPunct="1"/>
            <a:r>
              <a:rPr lang="pt-BR" dirty="0"/>
              <a:t>Buscas Adicionais</a:t>
            </a:r>
            <a:br>
              <a:rPr lang="pt-BR" dirty="0"/>
            </a:br>
            <a:r>
              <a:rPr lang="pt-BR" dirty="0">
                <a:solidFill>
                  <a:schemeClr val="tx1"/>
                </a:solidFill>
              </a:rPr>
              <a:t>ASSUNTOS</a:t>
            </a:r>
            <a:endParaRPr lang="en-US" altLang="en-US" b="1" dirty="0">
              <a:solidFill>
                <a:schemeClr val="tx1"/>
              </a:solidFill>
            </a:endParaRPr>
          </a:p>
        </p:txBody>
      </p:sp>
      <p:sp>
        <p:nvSpPr>
          <p:cNvPr id="5" name="Content Placeholder 7">
            <a:extLst>
              <a:ext uri="{FF2B5EF4-FFF2-40B4-BE49-F238E27FC236}">
                <a16:creationId xmlns:a16="http://schemas.microsoft.com/office/drawing/2014/main" id="{E8819C5A-6B26-4090-AAC8-8CE6B51DA35F}"/>
              </a:ext>
            </a:extLst>
          </p:cNvPr>
          <p:cNvSpPr txBox="1">
            <a:spLocks/>
          </p:cNvSpPr>
          <p:nvPr/>
        </p:nvSpPr>
        <p:spPr bwMode="auto">
          <a:xfrm>
            <a:off x="462046" y="3429000"/>
            <a:ext cx="8285713" cy="2748280"/>
          </a:xfrm>
          <a:prstGeom prst="rect">
            <a:avLst/>
          </a:prstGeom>
          <a:noFill/>
          <a:ln w="9525">
            <a:noFill/>
            <a:miter lim="800000"/>
            <a:headEnd/>
            <a:tailEnd/>
          </a:ln>
        </p:spPr>
        <p:txBody>
          <a:bodyPr>
            <a:normAutofit/>
          </a:bodyPr>
          <a:lstStyle/>
          <a:p>
            <a:pPr marL="176213" indent="-176213" eaLnBrk="0" hangingPunct="0">
              <a:spcBef>
                <a:spcPts val="1200"/>
              </a:spcBef>
              <a:buClr>
                <a:schemeClr val="tx2"/>
              </a:buClr>
              <a:buFont typeface="Arial" pitchFamily="34" charset="0"/>
              <a:buChar char="•"/>
              <a:defRPr/>
            </a:pPr>
            <a:r>
              <a:rPr lang="pt-BR" sz="1800" dirty="0">
                <a:latin typeface="Calibri" panose="020F0502020204030204" pitchFamily="34" charset="0"/>
                <a:cs typeface="Calibri" panose="020F0502020204030204" pitchFamily="34" charset="0"/>
              </a:rPr>
              <a:t>Os assuntos, também conhecidos como </a:t>
            </a:r>
            <a:r>
              <a:rPr lang="pt-BR" sz="1800" i="1" dirty="0">
                <a:latin typeface="Calibri" panose="020F0502020204030204" pitchFamily="34" charset="0"/>
                <a:cs typeface="Calibri" panose="020F0502020204030204" pitchFamily="34" charset="0"/>
              </a:rPr>
              <a:t>tesauros</a:t>
            </a:r>
            <a:r>
              <a:rPr lang="pt-BR" sz="1800" dirty="0">
                <a:latin typeface="Calibri" panose="020F0502020204030204" pitchFamily="34" charset="0"/>
                <a:cs typeface="Calibri" panose="020F0502020204030204" pitchFamily="34" charset="0"/>
              </a:rPr>
              <a:t>, são listas de termos normalizados sobre determinada área do conhecimento, usados na </a:t>
            </a:r>
            <a:r>
              <a:rPr lang="pt-BR" sz="1800">
                <a:latin typeface="Calibri" panose="020F0502020204030204" pitchFamily="34" charset="0"/>
                <a:cs typeface="Calibri" panose="020F0502020204030204" pitchFamily="34" charset="0"/>
              </a:rPr>
              <a:t>literatura internacional.</a:t>
            </a:r>
            <a:endParaRPr lang="pt-BR" sz="1800" dirty="0">
              <a:latin typeface="Calibri" panose="020F0502020204030204" pitchFamily="34" charset="0"/>
              <a:cs typeface="Calibri" panose="020F0502020204030204" pitchFamily="34" charset="0"/>
            </a:endParaRPr>
          </a:p>
          <a:p>
            <a:pPr marL="176213" indent="-176213" eaLnBrk="0" hangingPunct="0">
              <a:spcBef>
                <a:spcPts val="1800"/>
              </a:spcBef>
              <a:buClr>
                <a:schemeClr val="tx2"/>
              </a:buClr>
              <a:buFont typeface="Arial" pitchFamily="34" charset="0"/>
              <a:buChar char="•"/>
              <a:defRPr/>
            </a:pPr>
            <a:r>
              <a:rPr lang="pt-BR" sz="1800" dirty="0">
                <a:latin typeface="Calibri" panose="020F0502020204030204" pitchFamily="34" charset="0"/>
                <a:cs typeface="Calibri" panose="020F0502020204030204" pitchFamily="34" charset="0"/>
              </a:rPr>
              <a:t>É possível buscar por: ordem </a:t>
            </a:r>
            <a:r>
              <a:rPr lang="pt-BR" sz="1800" b="1" dirty="0">
                <a:latin typeface="Calibri" panose="020F0502020204030204" pitchFamily="34" charset="0"/>
                <a:cs typeface="Calibri" panose="020F0502020204030204" pitchFamily="34" charset="0"/>
              </a:rPr>
              <a:t>alfabética</a:t>
            </a:r>
            <a:r>
              <a:rPr lang="pt-BR" sz="1800" dirty="0">
                <a:latin typeface="Calibri" panose="020F0502020204030204" pitchFamily="34" charset="0"/>
                <a:cs typeface="Calibri" panose="020F0502020204030204" pitchFamily="34" charset="0"/>
              </a:rPr>
              <a:t>, </a:t>
            </a:r>
            <a:r>
              <a:rPr lang="pt-BR" sz="1800" b="1" dirty="0">
                <a:latin typeface="Calibri" panose="020F0502020204030204" pitchFamily="34" charset="0"/>
                <a:cs typeface="Calibri" panose="020F0502020204030204" pitchFamily="34" charset="0"/>
              </a:rPr>
              <a:t>coincidência</a:t>
            </a:r>
            <a:r>
              <a:rPr lang="pt-BR" sz="1800" dirty="0">
                <a:latin typeface="Calibri" panose="020F0502020204030204" pitchFamily="34" charset="0"/>
                <a:cs typeface="Calibri" panose="020F0502020204030204" pitchFamily="34" charset="0"/>
              </a:rPr>
              <a:t> com o termo ou </a:t>
            </a:r>
            <a:r>
              <a:rPr lang="pt-BR" sz="1800" b="1" dirty="0">
                <a:latin typeface="Calibri" panose="020F0502020204030204" pitchFamily="34" charset="0"/>
                <a:cs typeface="Calibri" panose="020F0502020204030204" pitchFamily="34" charset="0"/>
              </a:rPr>
              <a:t>relevância</a:t>
            </a:r>
            <a:r>
              <a:rPr lang="pt-BR" sz="1800" dirty="0">
                <a:latin typeface="Calibri" panose="020F0502020204030204" pitchFamily="34" charset="0"/>
                <a:cs typeface="Calibri" panose="020F0502020204030204" pitchFamily="34" charset="0"/>
              </a:rPr>
              <a:t>.</a:t>
            </a:r>
          </a:p>
          <a:p>
            <a:pPr marL="176213" indent="-176213" eaLnBrk="0" hangingPunct="0">
              <a:spcBef>
                <a:spcPts val="1800"/>
              </a:spcBef>
              <a:buClr>
                <a:schemeClr val="tx2"/>
              </a:buClr>
              <a:buFont typeface="Arial" pitchFamily="34" charset="0"/>
              <a:buChar char="•"/>
              <a:defRPr/>
            </a:pPr>
            <a:r>
              <a:rPr lang="pt-BR" sz="1800" dirty="0">
                <a:latin typeface="Calibri" panose="020F0502020204030204" pitchFamily="34" charset="0"/>
                <a:cs typeface="Calibri" panose="020F0502020204030204" pitchFamily="34" charset="0"/>
              </a:rPr>
              <a:t>Para o usuário final pode ter diversas funções, entre elas:</a:t>
            </a:r>
          </a:p>
          <a:p>
            <a:pPr marL="360363" lvl="1" indent="-184150" eaLnBrk="0" hangingPunct="0">
              <a:spcBef>
                <a:spcPts val="600"/>
              </a:spcBef>
              <a:buClr>
                <a:schemeClr val="tx2"/>
              </a:buClr>
              <a:buFont typeface="Arial" pitchFamily="34" charset="0"/>
              <a:buChar char="–"/>
              <a:defRPr/>
            </a:pPr>
            <a:r>
              <a:rPr lang="pt-BR" sz="1800" dirty="0">
                <a:latin typeface="Calibri" panose="020F0502020204030204" pitchFamily="34" charset="0"/>
                <a:cs typeface="Calibri" panose="020F0502020204030204" pitchFamily="34" charset="0"/>
              </a:rPr>
              <a:t>Orientar qual o termo mais apropriado para descrever um assunto;</a:t>
            </a:r>
          </a:p>
          <a:p>
            <a:pPr marL="360363" lvl="1" indent="-184150" eaLnBrk="0" hangingPunct="0">
              <a:spcBef>
                <a:spcPts val="600"/>
              </a:spcBef>
              <a:buClr>
                <a:schemeClr val="tx2"/>
              </a:buClr>
              <a:buFont typeface="Arial" pitchFamily="34" charset="0"/>
              <a:buChar char="–"/>
              <a:defRPr/>
            </a:pPr>
            <a:r>
              <a:rPr lang="pt-BR" sz="1800" dirty="0">
                <a:latin typeface="Calibri" panose="020F0502020204030204" pitchFamily="34" charset="0"/>
                <a:cs typeface="Calibri" panose="020F0502020204030204" pitchFamily="34" charset="0"/>
              </a:rPr>
              <a:t>Apresentar termos relacionados àquela temática;</a:t>
            </a:r>
          </a:p>
          <a:p>
            <a:pPr marL="360363" lvl="1" indent="-184150" eaLnBrk="0" hangingPunct="0">
              <a:spcBef>
                <a:spcPts val="600"/>
              </a:spcBef>
              <a:buClr>
                <a:schemeClr val="tx2"/>
              </a:buClr>
              <a:buFont typeface="Arial" pitchFamily="34" charset="0"/>
              <a:buChar char="–"/>
              <a:defRPr/>
            </a:pPr>
            <a:r>
              <a:rPr lang="pt-BR" sz="1800" dirty="0">
                <a:latin typeface="Calibri" panose="020F0502020204030204" pitchFamily="34" charset="0"/>
                <a:cs typeface="Calibri" panose="020F0502020204030204" pitchFamily="34" charset="0"/>
              </a:rPr>
              <a:t>Ajudar no desenvolvimento de expressões de busca precisas.</a:t>
            </a:r>
          </a:p>
        </p:txBody>
      </p:sp>
      <p:pic>
        <p:nvPicPr>
          <p:cNvPr id="11" name="Picture 10">
            <a:extLst>
              <a:ext uri="{FF2B5EF4-FFF2-40B4-BE49-F238E27FC236}">
                <a16:creationId xmlns:a16="http://schemas.microsoft.com/office/drawing/2014/main" id="{5C418F55-8A9C-4EE2-86C4-4F08F7441599}"/>
              </a:ext>
            </a:extLst>
          </p:cNvPr>
          <p:cNvPicPr>
            <a:picLocks noChangeAspect="1"/>
          </p:cNvPicPr>
          <p:nvPr/>
        </p:nvPicPr>
        <p:blipFill>
          <a:blip r:embed="rId3"/>
          <a:stretch>
            <a:fillRect/>
          </a:stretch>
        </p:blipFill>
        <p:spPr>
          <a:xfrm>
            <a:off x="351907" y="1682462"/>
            <a:ext cx="8362950" cy="11239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68156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3">
            <a:extLst>
              <a:ext uri="{FF2B5EF4-FFF2-40B4-BE49-F238E27FC236}">
                <a16:creationId xmlns:a16="http://schemas.microsoft.com/office/drawing/2014/main" id="{841B8379-783B-4B38-A1D7-90F1DE2F3073}"/>
              </a:ext>
            </a:extLst>
          </p:cNvPr>
          <p:cNvSpPr>
            <a:spLocks noGrp="1"/>
          </p:cNvSpPr>
          <p:nvPr>
            <p:ph type="title"/>
          </p:nvPr>
        </p:nvSpPr>
        <p:spPr>
          <a:xfrm>
            <a:off x="2542949" y="152399"/>
            <a:ext cx="6501039" cy="1186874"/>
          </a:xfrm>
        </p:spPr>
        <p:txBody>
          <a:bodyPr/>
          <a:lstStyle/>
          <a:p>
            <a:pPr eaLnBrk="1" hangingPunct="1"/>
            <a:r>
              <a:rPr lang="pt-BR" dirty="0"/>
              <a:t>Buscas Adicionais</a:t>
            </a:r>
            <a:br>
              <a:rPr lang="pt-BR" dirty="0"/>
            </a:br>
            <a:r>
              <a:rPr lang="pt-BR" dirty="0">
                <a:solidFill>
                  <a:schemeClr val="tx1"/>
                </a:solidFill>
              </a:rPr>
              <a:t>ASSUNTOS</a:t>
            </a:r>
            <a:endParaRPr lang="en-US" altLang="en-US" b="1" dirty="0">
              <a:solidFill>
                <a:schemeClr val="tx1"/>
              </a:solidFill>
            </a:endParaRPr>
          </a:p>
        </p:txBody>
      </p:sp>
      <p:pic>
        <p:nvPicPr>
          <p:cNvPr id="3" name="Picture 2">
            <a:extLst>
              <a:ext uri="{FF2B5EF4-FFF2-40B4-BE49-F238E27FC236}">
                <a16:creationId xmlns:a16="http://schemas.microsoft.com/office/drawing/2014/main" id="{01D40329-ECAD-4455-963D-C9417B063815}"/>
              </a:ext>
            </a:extLst>
          </p:cNvPr>
          <p:cNvPicPr>
            <a:picLocks noChangeAspect="1"/>
          </p:cNvPicPr>
          <p:nvPr/>
        </p:nvPicPr>
        <p:blipFill>
          <a:blip r:embed="rId3"/>
          <a:stretch>
            <a:fillRect/>
          </a:stretch>
        </p:blipFill>
        <p:spPr>
          <a:xfrm>
            <a:off x="314960" y="1339273"/>
            <a:ext cx="8432799" cy="2542446"/>
          </a:xfrm>
          <a:prstGeom prst="rect">
            <a:avLst/>
          </a:prstGeom>
          <a:effectLst>
            <a:softEdge rad="31750"/>
          </a:effectLst>
        </p:spPr>
      </p:pic>
      <p:sp>
        <p:nvSpPr>
          <p:cNvPr id="9" name="Content Placeholder 21">
            <a:extLst>
              <a:ext uri="{FF2B5EF4-FFF2-40B4-BE49-F238E27FC236}">
                <a16:creationId xmlns:a16="http://schemas.microsoft.com/office/drawing/2014/main" id="{70EDAAEF-E1B3-4919-A342-330C008EF23E}"/>
              </a:ext>
            </a:extLst>
          </p:cNvPr>
          <p:cNvSpPr txBox="1">
            <a:spLocks/>
          </p:cNvSpPr>
          <p:nvPr/>
        </p:nvSpPr>
        <p:spPr>
          <a:xfrm>
            <a:off x="457200" y="4230255"/>
            <a:ext cx="8229600" cy="1995054"/>
          </a:xfrm>
          <a:prstGeom prst="rect">
            <a:avLst/>
          </a:prstGeom>
        </p:spPr>
        <p:txBody>
          <a:bodyPr>
            <a:normAutofit fontScale="70000" lnSpcReduction="20000"/>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1F497D"/>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1F497D"/>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1F497D"/>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176213" indent="-176213" fontAlgn="auto">
              <a:spcBef>
                <a:spcPts val="1200"/>
              </a:spcBef>
              <a:spcAft>
                <a:spcPts val="0"/>
              </a:spcAft>
              <a:buFont typeface="Arial"/>
              <a:buChar char="•"/>
              <a:defRPr/>
            </a:pPr>
            <a:r>
              <a:rPr lang="pt-BR" dirty="0">
                <a:latin typeface="Calibri" panose="020F0502020204030204" pitchFamily="34" charset="0"/>
                <a:cs typeface="Calibri" panose="020F0502020204030204" pitchFamily="34" charset="0"/>
              </a:rPr>
              <a:t>Do lado direito da lista dos termos encontrados, existem três opções:</a:t>
            </a:r>
          </a:p>
          <a:p>
            <a:pPr lvl="1" fontAlgn="auto">
              <a:spcBef>
                <a:spcPts val="1200"/>
              </a:spcBef>
              <a:spcAft>
                <a:spcPts val="0"/>
              </a:spcAft>
              <a:buFont typeface="Arial"/>
              <a:buChar char="–"/>
              <a:defRPr/>
            </a:pPr>
            <a:r>
              <a:rPr lang="pt-BR" b="1" dirty="0">
                <a:solidFill>
                  <a:schemeClr val="tx1"/>
                </a:solidFill>
                <a:latin typeface="Calibri" panose="020F0502020204030204" pitchFamily="34" charset="0"/>
                <a:cs typeface="Calibri" panose="020F0502020204030204" pitchFamily="34" charset="0"/>
              </a:rPr>
              <a:t>Ampliar (+): </a:t>
            </a:r>
            <a:r>
              <a:rPr lang="pt-BR" dirty="0">
                <a:solidFill>
                  <a:schemeClr val="tx1"/>
                </a:solidFill>
                <a:latin typeface="Calibri" panose="020F0502020204030204" pitchFamily="34" charset="0"/>
                <a:cs typeface="Calibri" panose="020F0502020204030204" pitchFamily="34" charset="0"/>
              </a:rPr>
              <a:t>caso você selecione esta opção, a interface irá trazer qualquer documento onde exista uma coincidência com o termo de assunto solicitado;</a:t>
            </a:r>
          </a:p>
          <a:p>
            <a:pPr lvl="1" fontAlgn="auto">
              <a:spcBef>
                <a:spcPts val="1200"/>
              </a:spcBef>
              <a:spcAft>
                <a:spcPts val="0"/>
              </a:spcAft>
              <a:buFont typeface="Arial"/>
              <a:buChar char="–"/>
              <a:defRPr/>
            </a:pPr>
            <a:r>
              <a:rPr lang="pt-BR" b="1" dirty="0">
                <a:solidFill>
                  <a:schemeClr val="tx1"/>
                </a:solidFill>
                <a:latin typeface="Calibri" panose="020F0502020204030204" pitchFamily="34" charset="0"/>
                <a:cs typeface="Calibri" panose="020F0502020204030204" pitchFamily="34" charset="0"/>
              </a:rPr>
              <a:t>Principal conceito: </a:t>
            </a:r>
            <a:r>
              <a:rPr lang="pt-BR" dirty="0">
                <a:solidFill>
                  <a:schemeClr val="tx1"/>
                </a:solidFill>
                <a:latin typeface="Calibri" panose="020F0502020204030204" pitchFamily="34" charset="0"/>
                <a:cs typeface="Calibri" panose="020F0502020204030204" pitchFamily="34" charset="0"/>
              </a:rPr>
              <a:t>caso você selecione esta opção, somente aqueles documentos cujo termo selecionado for o assunto </a:t>
            </a:r>
            <a:r>
              <a:rPr lang="pt-BR" i="1" dirty="0">
                <a:solidFill>
                  <a:schemeClr val="tx1"/>
                </a:solidFill>
                <a:latin typeface="Calibri" panose="020F0502020204030204" pitchFamily="34" charset="0"/>
                <a:cs typeface="Calibri" panose="020F0502020204030204" pitchFamily="34" charset="0"/>
              </a:rPr>
              <a:t>predominante</a:t>
            </a:r>
            <a:r>
              <a:rPr lang="pt-BR" dirty="0">
                <a:solidFill>
                  <a:schemeClr val="tx1"/>
                </a:solidFill>
                <a:latin typeface="Calibri" panose="020F0502020204030204" pitchFamily="34" charset="0"/>
                <a:cs typeface="Calibri" panose="020F0502020204030204" pitchFamily="34" charset="0"/>
              </a:rPr>
              <a:t> serão apresentados. Esta opção, quando ativada, apresenta ainda uma série de termos relacionáveis à temática principal da busca.</a:t>
            </a:r>
          </a:p>
          <a:p>
            <a:pPr lvl="1" fontAlgn="auto">
              <a:spcBef>
                <a:spcPts val="1200"/>
              </a:spcBef>
              <a:spcAft>
                <a:spcPts val="0"/>
              </a:spcAft>
              <a:buFont typeface="Arial"/>
              <a:buChar char="–"/>
              <a:defRPr/>
            </a:pPr>
            <a:r>
              <a:rPr lang="pt-BR" b="1" dirty="0">
                <a:solidFill>
                  <a:schemeClr val="tx1"/>
                </a:solidFill>
                <a:latin typeface="Calibri" panose="020F0502020204030204" pitchFamily="34" charset="0"/>
                <a:cs typeface="Calibri" panose="020F0502020204030204" pitchFamily="34" charset="0"/>
              </a:rPr>
              <a:t>Escopo: </a:t>
            </a:r>
            <a:r>
              <a:rPr lang="pt-BR" dirty="0">
                <a:solidFill>
                  <a:schemeClr val="tx1"/>
                </a:solidFill>
                <a:latin typeface="Calibri" panose="020F0502020204030204" pitchFamily="34" charset="0"/>
                <a:cs typeface="Calibri" panose="020F0502020204030204" pitchFamily="34" charset="0"/>
              </a:rPr>
              <a:t>apresenta uma nota explicativa sobre o termo.</a:t>
            </a:r>
          </a:p>
        </p:txBody>
      </p:sp>
      <p:sp>
        <p:nvSpPr>
          <p:cNvPr id="14" name="Down Arrow 8">
            <a:extLst>
              <a:ext uri="{FF2B5EF4-FFF2-40B4-BE49-F238E27FC236}">
                <a16:creationId xmlns:a16="http://schemas.microsoft.com/office/drawing/2014/main" id="{3C9DEFAA-118D-4FD4-A78E-9A3556C6F7DC}"/>
              </a:ext>
            </a:extLst>
          </p:cNvPr>
          <p:cNvSpPr/>
          <p:nvPr/>
        </p:nvSpPr>
        <p:spPr>
          <a:xfrm rot="13395317">
            <a:off x="4517042" y="2072081"/>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Down Arrow 8">
            <a:extLst>
              <a:ext uri="{FF2B5EF4-FFF2-40B4-BE49-F238E27FC236}">
                <a16:creationId xmlns:a16="http://schemas.microsoft.com/office/drawing/2014/main" id="{363DA411-0929-4D8E-8439-6F95F3449E69}"/>
              </a:ext>
            </a:extLst>
          </p:cNvPr>
          <p:cNvSpPr/>
          <p:nvPr/>
        </p:nvSpPr>
        <p:spPr>
          <a:xfrm rot="13395317">
            <a:off x="5268121" y="2203563"/>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Down Arrow 8">
            <a:extLst>
              <a:ext uri="{FF2B5EF4-FFF2-40B4-BE49-F238E27FC236}">
                <a16:creationId xmlns:a16="http://schemas.microsoft.com/office/drawing/2014/main" id="{B2E3472D-43C2-427B-8669-0F979C12E1AE}"/>
              </a:ext>
            </a:extLst>
          </p:cNvPr>
          <p:cNvSpPr/>
          <p:nvPr/>
        </p:nvSpPr>
        <p:spPr>
          <a:xfrm rot="7876857">
            <a:off x="6118879" y="2053595"/>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594956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3">
            <a:extLst>
              <a:ext uri="{FF2B5EF4-FFF2-40B4-BE49-F238E27FC236}">
                <a16:creationId xmlns:a16="http://schemas.microsoft.com/office/drawing/2014/main" id="{841B8379-783B-4B38-A1D7-90F1DE2F3073}"/>
              </a:ext>
            </a:extLst>
          </p:cNvPr>
          <p:cNvSpPr>
            <a:spLocks noGrp="1"/>
          </p:cNvSpPr>
          <p:nvPr>
            <p:ph type="title"/>
          </p:nvPr>
        </p:nvSpPr>
        <p:spPr>
          <a:xfrm>
            <a:off x="2542949" y="152399"/>
            <a:ext cx="6501039" cy="1186874"/>
          </a:xfrm>
        </p:spPr>
        <p:txBody>
          <a:bodyPr/>
          <a:lstStyle/>
          <a:p>
            <a:pPr eaLnBrk="1" hangingPunct="1"/>
            <a:r>
              <a:rPr lang="pt-BR" dirty="0"/>
              <a:t>Buscas Adicionais</a:t>
            </a:r>
            <a:br>
              <a:rPr lang="pt-BR" dirty="0"/>
            </a:br>
            <a:r>
              <a:rPr lang="pt-BR" dirty="0">
                <a:solidFill>
                  <a:schemeClr val="tx1"/>
                </a:solidFill>
              </a:rPr>
              <a:t>ASSUNTOS</a:t>
            </a:r>
            <a:endParaRPr lang="en-US" altLang="en-US" b="1" dirty="0">
              <a:solidFill>
                <a:schemeClr val="tx1"/>
              </a:solidFill>
            </a:endParaRPr>
          </a:p>
        </p:txBody>
      </p:sp>
      <p:sp>
        <p:nvSpPr>
          <p:cNvPr id="14" name="Down Arrow 8">
            <a:extLst>
              <a:ext uri="{FF2B5EF4-FFF2-40B4-BE49-F238E27FC236}">
                <a16:creationId xmlns:a16="http://schemas.microsoft.com/office/drawing/2014/main" id="{3C9DEFAA-118D-4FD4-A78E-9A3556C6F7DC}"/>
              </a:ext>
            </a:extLst>
          </p:cNvPr>
          <p:cNvSpPr/>
          <p:nvPr/>
        </p:nvSpPr>
        <p:spPr>
          <a:xfrm rot="13395317">
            <a:off x="4517042" y="2072081"/>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Down Arrow 8">
            <a:extLst>
              <a:ext uri="{FF2B5EF4-FFF2-40B4-BE49-F238E27FC236}">
                <a16:creationId xmlns:a16="http://schemas.microsoft.com/office/drawing/2014/main" id="{363DA411-0929-4D8E-8439-6F95F3449E69}"/>
              </a:ext>
            </a:extLst>
          </p:cNvPr>
          <p:cNvSpPr/>
          <p:nvPr/>
        </p:nvSpPr>
        <p:spPr>
          <a:xfrm rot="13395317">
            <a:off x="5268121" y="2203563"/>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Down Arrow 8">
            <a:extLst>
              <a:ext uri="{FF2B5EF4-FFF2-40B4-BE49-F238E27FC236}">
                <a16:creationId xmlns:a16="http://schemas.microsoft.com/office/drawing/2014/main" id="{B2E3472D-43C2-427B-8669-0F979C12E1AE}"/>
              </a:ext>
            </a:extLst>
          </p:cNvPr>
          <p:cNvSpPr/>
          <p:nvPr/>
        </p:nvSpPr>
        <p:spPr>
          <a:xfrm rot="7876857">
            <a:off x="6118879" y="2053595"/>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 name="Picture 9">
            <a:extLst>
              <a:ext uri="{FF2B5EF4-FFF2-40B4-BE49-F238E27FC236}">
                <a16:creationId xmlns:a16="http://schemas.microsoft.com/office/drawing/2014/main" id="{0396AF76-884B-43D2-9BF9-67172B4C4500}"/>
              </a:ext>
            </a:extLst>
          </p:cNvPr>
          <p:cNvPicPr>
            <a:picLocks noChangeAspect="1"/>
          </p:cNvPicPr>
          <p:nvPr/>
        </p:nvPicPr>
        <p:blipFill>
          <a:blip r:embed="rId3"/>
          <a:stretch>
            <a:fillRect/>
          </a:stretch>
        </p:blipFill>
        <p:spPr>
          <a:xfrm>
            <a:off x="314960" y="1339273"/>
            <a:ext cx="8551949" cy="3880716"/>
          </a:xfrm>
          <a:prstGeom prst="rect">
            <a:avLst/>
          </a:prstGeom>
          <a:effectLst>
            <a:softEdge rad="31750"/>
          </a:effectLst>
        </p:spPr>
      </p:pic>
      <p:sp>
        <p:nvSpPr>
          <p:cNvPr id="11" name="Content Placeholder 7">
            <a:extLst>
              <a:ext uri="{FF2B5EF4-FFF2-40B4-BE49-F238E27FC236}">
                <a16:creationId xmlns:a16="http://schemas.microsoft.com/office/drawing/2014/main" id="{395B22C1-BCB1-4F9D-B704-1ECB9BE17789}"/>
              </a:ext>
            </a:extLst>
          </p:cNvPr>
          <p:cNvSpPr txBox="1">
            <a:spLocks/>
          </p:cNvSpPr>
          <p:nvPr/>
        </p:nvSpPr>
        <p:spPr bwMode="auto">
          <a:xfrm>
            <a:off x="457199" y="5430982"/>
            <a:ext cx="8317345" cy="695181"/>
          </a:xfrm>
          <a:prstGeom prst="rect">
            <a:avLst/>
          </a:prstGeom>
          <a:noFill/>
          <a:ln w="9525">
            <a:noFill/>
            <a:miter lim="800000"/>
            <a:headEnd/>
            <a:tailEnd/>
          </a:ln>
        </p:spPr>
        <p:txBody>
          <a:bodyPr>
            <a:normAutofit fontScale="92500"/>
          </a:bodyPr>
          <a:lstStyle/>
          <a:p>
            <a:pPr marL="176213" indent="-176213" eaLnBrk="0" hangingPunct="0">
              <a:spcBef>
                <a:spcPct val="20000"/>
              </a:spcBef>
              <a:buClr>
                <a:schemeClr val="tx2"/>
              </a:buClr>
              <a:buFont typeface="Arial" pitchFamily="34" charset="0"/>
              <a:buChar char="•"/>
              <a:defRPr/>
            </a:pPr>
            <a:r>
              <a:rPr lang="pt-BR" sz="1800" dirty="0">
                <a:latin typeface="Calibri" panose="020F0502020204030204" pitchFamily="34" charset="0"/>
                <a:cs typeface="Calibri" panose="020F0502020204030204" pitchFamily="34" charset="0"/>
              </a:rPr>
              <a:t>Após selecionar a forma de buscar o termo (ampla ou específica + algum aspecto específico) clique em “Buscar base de dados” e automaticamente será executada a busca.</a:t>
            </a:r>
          </a:p>
        </p:txBody>
      </p:sp>
      <p:sp>
        <p:nvSpPr>
          <p:cNvPr id="13" name="Down Arrow 8">
            <a:extLst>
              <a:ext uri="{FF2B5EF4-FFF2-40B4-BE49-F238E27FC236}">
                <a16:creationId xmlns:a16="http://schemas.microsoft.com/office/drawing/2014/main" id="{7E5382B1-27B6-4BB5-8C1B-33AB19061E60}"/>
              </a:ext>
            </a:extLst>
          </p:cNvPr>
          <p:cNvSpPr/>
          <p:nvPr/>
        </p:nvSpPr>
        <p:spPr>
          <a:xfrm rot="19144891">
            <a:off x="2314169" y="3055754"/>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Down Arrow 8">
            <a:extLst>
              <a:ext uri="{FF2B5EF4-FFF2-40B4-BE49-F238E27FC236}">
                <a16:creationId xmlns:a16="http://schemas.microsoft.com/office/drawing/2014/main" id="{2D5E96C1-C2AF-449E-ADCC-0E3F8F6E0D82}"/>
              </a:ext>
            </a:extLst>
          </p:cNvPr>
          <p:cNvSpPr/>
          <p:nvPr/>
        </p:nvSpPr>
        <p:spPr>
          <a:xfrm rot="19144891">
            <a:off x="4141086" y="1538266"/>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Down Arrow 8">
            <a:extLst>
              <a:ext uri="{FF2B5EF4-FFF2-40B4-BE49-F238E27FC236}">
                <a16:creationId xmlns:a16="http://schemas.microsoft.com/office/drawing/2014/main" id="{D6942D1E-FE40-47C6-98AF-1049478359D6}"/>
              </a:ext>
            </a:extLst>
          </p:cNvPr>
          <p:cNvSpPr/>
          <p:nvPr/>
        </p:nvSpPr>
        <p:spPr>
          <a:xfrm rot="2840797">
            <a:off x="8032542" y="1030899"/>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2785818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4E272-9BC6-47AF-B88C-A7EAFC12978A}"/>
              </a:ext>
            </a:extLst>
          </p:cNvPr>
          <p:cNvSpPr>
            <a:spLocks noGrp="1"/>
          </p:cNvSpPr>
          <p:nvPr>
            <p:ph type="title"/>
          </p:nvPr>
        </p:nvSpPr>
        <p:spPr/>
        <p:txBody>
          <a:bodyPr/>
          <a:lstStyle/>
          <a:p>
            <a:r>
              <a:rPr lang="pt-BR" dirty="0"/>
              <a:t>Buscas Adicionais</a:t>
            </a:r>
            <a:br>
              <a:rPr lang="pt-BR" dirty="0"/>
            </a:br>
            <a:br>
              <a:rPr lang="pt-BR" dirty="0"/>
            </a:br>
            <a:r>
              <a:rPr lang="pt-BR" dirty="0">
                <a:solidFill>
                  <a:schemeClr val="tx1"/>
                </a:solidFill>
              </a:rPr>
              <a:t>PUBLICACÕES</a:t>
            </a:r>
            <a:endParaRPr lang="en-US" dirty="0">
              <a:solidFill>
                <a:schemeClr val="tx1"/>
              </a:solidFill>
            </a:endParaRPr>
          </a:p>
        </p:txBody>
      </p:sp>
    </p:spTree>
    <p:extLst>
      <p:ext uri="{BB962C8B-B14F-4D97-AF65-F5344CB8AC3E}">
        <p14:creationId xmlns:p14="http://schemas.microsoft.com/office/powerpoint/2010/main" val="3929737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3">
            <a:extLst>
              <a:ext uri="{FF2B5EF4-FFF2-40B4-BE49-F238E27FC236}">
                <a16:creationId xmlns:a16="http://schemas.microsoft.com/office/drawing/2014/main" id="{841B8379-783B-4B38-A1D7-90F1DE2F3073}"/>
              </a:ext>
            </a:extLst>
          </p:cNvPr>
          <p:cNvSpPr>
            <a:spLocks noGrp="1"/>
          </p:cNvSpPr>
          <p:nvPr>
            <p:ph type="title"/>
          </p:nvPr>
        </p:nvSpPr>
        <p:spPr>
          <a:xfrm>
            <a:off x="2542949" y="152399"/>
            <a:ext cx="6501039" cy="882715"/>
          </a:xfrm>
        </p:spPr>
        <p:txBody>
          <a:bodyPr/>
          <a:lstStyle/>
          <a:p>
            <a:pPr eaLnBrk="1" hangingPunct="1"/>
            <a:r>
              <a:rPr lang="pt-BR" dirty="0"/>
              <a:t>Buscas Adicionais</a:t>
            </a:r>
            <a:endParaRPr lang="en-US" altLang="en-US" b="1" dirty="0">
              <a:solidFill>
                <a:srgbClr val="1FA64A"/>
              </a:solidFill>
            </a:endParaRPr>
          </a:p>
        </p:txBody>
      </p:sp>
      <p:pic>
        <p:nvPicPr>
          <p:cNvPr id="2" name="Picture 1">
            <a:extLst>
              <a:ext uri="{FF2B5EF4-FFF2-40B4-BE49-F238E27FC236}">
                <a16:creationId xmlns:a16="http://schemas.microsoft.com/office/drawing/2014/main" id="{52E459B9-502D-415B-AFB3-58C4DDB39467}"/>
              </a:ext>
            </a:extLst>
          </p:cNvPr>
          <p:cNvPicPr>
            <a:picLocks noChangeAspect="1"/>
          </p:cNvPicPr>
          <p:nvPr/>
        </p:nvPicPr>
        <p:blipFill>
          <a:blip r:embed="rId3"/>
          <a:stretch>
            <a:fillRect/>
          </a:stretch>
        </p:blipFill>
        <p:spPr>
          <a:xfrm>
            <a:off x="387018" y="1864936"/>
            <a:ext cx="8369964" cy="2365314"/>
          </a:xfrm>
          <a:prstGeom prst="rect">
            <a:avLst/>
          </a:prstGeom>
          <a:ln>
            <a:solidFill>
              <a:schemeClr val="bg2">
                <a:lumMod val="75000"/>
              </a:schemeClr>
            </a:solidFill>
          </a:ln>
        </p:spPr>
      </p:pic>
      <p:sp>
        <p:nvSpPr>
          <p:cNvPr id="7" name="Down Arrow 8">
            <a:extLst>
              <a:ext uri="{FF2B5EF4-FFF2-40B4-BE49-F238E27FC236}">
                <a16:creationId xmlns:a16="http://schemas.microsoft.com/office/drawing/2014/main" id="{934FAC82-96CE-4089-B71C-89FDB92F5B8A}"/>
              </a:ext>
            </a:extLst>
          </p:cNvPr>
          <p:cNvSpPr/>
          <p:nvPr/>
        </p:nvSpPr>
        <p:spPr>
          <a:xfrm rot="13395317">
            <a:off x="1450754" y="2099790"/>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2319683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3">
            <a:extLst>
              <a:ext uri="{FF2B5EF4-FFF2-40B4-BE49-F238E27FC236}">
                <a16:creationId xmlns:a16="http://schemas.microsoft.com/office/drawing/2014/main" id="{841B8379-783B-4B38-A1D7-90F1DE2F3073}"/>
              </a:ext>
            </a:extLst>
          </p:cNvPr>
          <p:cNvSpPr>
            <a:spLocks noGrp="1"/>
          </p:cNvSpPr>
          <p:nvPr>
            <p:ph type="title"/>
          </p:nvPr>
        </p:nvSpPr>
        <p:spPr>
          <a:xfrm>
            <a:off x="2542949" y="152399"/>
            <a:ext cx="6501039" cy="1186874"/>
          </a:xfrm>
        </p:spPr>
        <p:txBody>
          <a:bodyPr/>
          <a:lstStyle/>
          <a:p>
            <a:pPr eaLnBrk="1" hangingPunct="1"/>
            <a:r>
              <a:rPr lang="pt-BR" dirty="0"/>
              <a:t>Buscas Adicionais</a:t>
            </a:r>
            <a:br>
              <a:rPr lang="pt-BR" dirty="0"/>
            </a:br>
            <a:r>
              <a:rPr lang="pt-BR" dirty="0">
                <a:solidFill>
                  <a:schemeClr val="tx1"/>
                </a:solidFill>
              </a:rPr>
              <a:t>PUBLICACÕES</a:t>
            </a:r>
            <a:endParaRPr lang="en-US" altLang="en-US" b="1" dirty="0">
              <a:solidFill>
                <a:schemeClr val="tx1"/>
              </a:solidFill>
            </a:endParaRPr>
          </a:p>
        </p:txBody>
      </p:sp>
      <p:pic>
        <p:nvPicPr>
          <p:cNvPr id="6" name="Picture 5">
            <a:extLst>
              <a:ext uri="{FF2B5EF4-FFF2-40B4-BE49-F238E27FC236}">
                <a16:creationId xmlns:a16="http://schemas.microsoft.com/office/drawing/2014/main" id="{3603CC6A-BDDE-4928-821C-0E7624714128}"/>
              </a:ext>
            </a:extLst>
          </p:cNvPr>
          <p:cNvPicPr>
            <a:picLocks noChangeAspect="1"/>
          </p:cNvPicPr>
          <p:nvPr/>
        </p:nvPicPr>
        <p:blipFill>
          <a:blip r:embed="rId3"/>
          <a:stretch>
            <a:fillRect/>
          </a:stretch>
        </p:blipFill>
        <p:spPr>
          <a:xfrm>
            <a:off x="494493" y="1510435"/>
            <a:ext cx="8123731" cy="2172313"/>
          </a:xfrm>
          <a:prstGeom prst="rect">
            <a:avLst/>
          </a:prstGeom>
          <a:effectLst>
            <a:outerShdw blurRad="50800" dist="38100" dir="2700000" algn="tl" rotWithShape="0">
              <a:prstClr val="black">
                <a:alpha val="40000"/>
              </a:prstClr>
            </a:outerShdw>
          </a:effectLst>
        </p:spPr>
      </p:pic>
      <p:sp>
        <p:nvSpPr>
          <p:cNvPr id="7" name="Content Placeholder 7">
            <a:extLst>
              <a:ext uri="{FF2B5EF4-FFF2-40B4-BE49-F238E27FC236}">
                <a16:creationId xmlns:a16="http://schemas.microsoft.com/office/drawing/2014/main" id="{CDF6A932-A49F-41C4-8CC3-476617BC5E42}"/>
              </a:ext>
            </a:extLst>
          </p:cNvPr>
          <p:cNvSpPr txBox="1">
            <a:spLocks/>
          </p:cNvSpPr>
          <p:nvPr/>
        </p:nvSpPr>
        <p:spPr bwMode="auto">
          <a:xfrm>
            <a:off x="457200" y="4941455"/>
            <a:ext cx="8229600" cy="1184708"/>
          </a:xfrm>
          <a:prstGeom prst="rect">
            <a:avLst/>
          </a:prstGeom>
          <a:noFill/>
          <a:ln w="9525">
            <a:noFill/>
            <a:miter lim="800000"/>
            <a:headEnd/>
            <a:tailEnd/>
          </a:ln>
        </p:spPr>
        <p:txBody>
          <a:bodyPr>
            <a:normAutofit fontScale="70000" lnSpcReduction="20000"/>
          </a:bodyPr>
          <a:lstStyle/>
          <a:p>
            <a:pPr marL="342900" indent="-342900" eaLnBrk="0" hangingPunct="0">
              <a:spcBef>
                <a:spcPct val="20000"/>
              </a:spcBef>
              <a:buClr>
                <a:schemeClr val="tx2"/>
              </a:buClr>
              <a:buFont typeface="Arial" pitchFamily="34" charset="0"/>
              <a:buChar char="•"/>
              <a:defRPr/>
            </a:pPr>
            <a:r>
              <a:rPr lang="pt-BR" sz="3200" dirty="0">
                <a:latin typeface="Calibri" panose="020F0502020204030204" pitchFamily="34" charset="0"/>
                <a:cs typeface="Calibri" panose="020F0502020204030204" pitchFamily="34" charset="0"/>
              </a:rPr>
              <a:t>É possível procurar publicações contidas nas bases por: ordem </a:t>
            </a:r>
            <a:r>
              <a:rPr lang="pt-BR" sz="3200" b="1" dirty="0">
                <a:latin typeface="Calibri" panose="020F0502020204030204" pitchFamily="34" charset="0"/>
                <a:cs typeface="Calibri" panose="020F0502020204030204" pitchFamily="34" charset="0"/>
              </a:rPr>
              <a:t>alfabética</a:t>
            </a:r>
            <a:r>
              <a:rPr lang="pt-BR" sz="3200" dirty="0">
                <a:latin typeface="Calibri" panose="020F0502020204030204" pitchFamily="34" charset="0"/>
                <a:cs typeface="Calibri" panose="020F0502020204030204" pitchFamily="34" charset="0"/>
              </a:rPr>
              <a:t>, coincidência com o termo no </a:t>
            </a:r>
            <a:r>
              <a:rPr lang="pt-BR" sz="3200" b="1" dirty="0">
                <a:latin typeface="Calibri" panose="020F0502020204030204" pitchFamily="34" charset="0"/>
                <a:cs typeface="Calibri" panose="020F0502020204030204" pitchFamily="34" charset="0"/>
              </a:rPr>
              <a:t>assunto ou descrição </a:t>
            </a:r>
            <a:r>
              <a:rPr lang="pt-BR" sz="3200" dirty="0">
                <a:latin typeface="Calibri" panose="020F0502020204030204" pitchFamily="34" charset="0"/>
                <a:cs typeface="Calibri" panose="020F0502020204030204" pitchFamily="34" charset="0"/>
              </a:rPr>
              <a:t>da publicação ou coincidência com </a:t>
            </a:r>
            <a:r>
              <a:rPr lang="pt-BR" sz="3200" b="1" dirty="0">
                <a:latin typeface="Calibri" panose="020F0502020204030204" pitchFamily="34" charset="0"/>
                <a:cs typeface="Calibri" panose="020F0502020204030204" pitchFamily="34" charset="0"/>
              </a:rPr>
              <a:t>qualquer termo</a:t>
            </a:r>
            <a:r>
              <a:rPr lang="pt-BR"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582775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3">
            <a:extLst>
              <a:ext uri="{FF2B5EF4-FFF2-40B4-BE49-F238E27FC236}">
                <a16:creationId xmlns:a16="http://schemas.microsoft.com/office/drawing/2014/main" id="{841B8379-783B-4B38-A1D7-90F1DE2F3073}"/>
              </a:ext>
            </a:extLst>
          </p:cNvPr>
          <p:cNvSpPr>
            <a:spLocks noGrp="1"/>
          </p:cNvSpPr>
          <p:nvPr>
            <p:ph type="title"/>
          </p:nvPr>
        </p:nvSpPr>
        <p:spPr>
          <a:xfrm>
            <a:off x="2542949" y="152399"/>
            <a:ext cx="6501039" cy="1186874"/>
          </a:xfrm>
        </p:spPr>
        <p:txBody>
          <a:bodyPr/>
          <a:lstStyle/>
          <a:p>
            <a:pPr eaLnBrk="1" hangingPunct="1"/>
            <a:r>
              <a:rPr lang="pt-BR" dirty="0"/>
              <a:t>Buscas Adicionais</a:t>
            </a:r>
            <a:br>
              <a:rPr lang="pt-BR" dirty="0"/>
            </a:br>
            <a:r>
              <a:rPr lang="pt-BR" dirty="0">
                <a:solidFill>
                  <a:schemeClr val="tx1"/>
                </a:solidFill>
              </a:rPr>
              <a:t>PUBLICACÕES</a:t>
            </a:r>
            <a:endParaRPr lang="en-US" altLang="en-US" b="1" dirty="0">
              <a:solidFill>
                <a:schemeClr val="tx1"/>
              </a:solidFill>
            </a:endParaRPr>
          </a:p>
        </p:txBody>
      </p:sp>
      <p:pic>
        <p:nvPicPr>
          <p:cNvPr id="2" name="Picture 1">
            <a:extLst>
              <a:ext uri="{FF2B5EF4-FFF2-40B4-BE49-F238E27FC236}">
                <a16:creationId xmlns:a16="http://schemas.microsoft.com/office/drawing/2014/main" id="{C520DFF0-4E78-44DD-AD28-F1283DC3A40F}"/>
              </a:ext>
            </a:extLst>
          </p:cNvPr>
          <p:cNvPicPr>
            <a:picLocks noChangeAspect="1"/>
          </p:cNvPicPr>
          <p:nvPr/>
        </p:nvPicPr>
        <p:blipFill>
          <a:blip r:embed="rId3"/>
          <a:stretch>
            <a:fillRect/>
          </a:stretch>
        </p:blipFill>
        <p:spPr>
          <a:xfrm>
            <a:off x="1533237" y="1208238"/>
            <a:ext cx="5163128" cy="3732088"/>
          </a:xfrm>
          <a:prstGeom prst="rect">
            <a:avLst/>
          </a:prstGeom>
          <a:effectLst>
            <a:outerShdw blurRad="50800" dist="38100" dir="2700000" algn="tl" rotWithShape="0">
              <a:prstClr val="black">
                <a:alpha val="40000"/>
              </a:prstClr>
            </a:outerShdw>
          </a:effectLst>
        </p:spPr>
      </p:pic>
      <p:sp>
        <p:nvSpPr>
          <p:cNvPr id="7" name="Content Placeholder 7">
            <a:extLst>
              <a:ext uri="{FF2B5EF4-FFF2-40B4-BE49-F238E27FC236}">
                <a16:creationId xmlns:a16="http://schemas.microsoft.com/office/drawing/2014/main" id="{CDF6A932-A49F-41C4-8CC3-476617BC5E42}"/>
              </a:ext>
            </a:extLst>
          </p:cNvPr>
          <p:cNvSpPr txBox="1">
            <a:spLocks/>
          </p:cNvSpPr>
          <p:nvPr/>
        </p:nvSpPr>
        <p:spPr bwMode="auto">
          <a:xfrm>
            <a:off x="350982" y="5086886"/>
            <a:ext cx="8478983" cy="1348819"/>
          </a:xfrm>
          <a:prstGeom prst="rect">
            <a:avLst/>
          </a:prstGeom>
          <a:noFill/>
          <a:ln w="9525">
            <a:noFill/>
            <a:miter lim="800000"/>
            <a:headEnd/>
            <a:tailEnd/>
          </a:ln>
        </p:spPr>
        <p:txBody>
          <a:bodyPr>
            <a:normAutofit fontScale="62500" lnSpcReduction="20000"/>
          </a:bodyPr>
          <a:lstStyle/>
          <a:p>
            <a:pPr marL="176213" lvl="0" indent="-176213" defTabSz="457200" eaLnBrk="1" hangingPunct="1">
              <a:spcBef>
                <a:spcPct val="20000"/>
              </a:spcBef>
              <a:buFont typeface="Arial" panose="020B0604020202020204" pitchFamily="34" charset="0"/>
              <a:buChar char="•"/>
            </a:pPr>
            <a:r>
              <a:rPr lang="pt-BR" altLang="en-US" sz="2800" dirty="0">
                <a:solidFill>
                  <a:prstClr val="black"/>
                </a:solidFill>
                <a:latin typeface="Calibri"/>
              </a:rPr>
              <a:t>Na página de cada publicação há diversas funcionalidades, entre elas:</a:t>
            </a:r>
          </a:p>
          <a:p>
            <a:pPr marL="742950" lvl="1" indent="-285750" defTabSz="457200" eaLnBrk="1" hangingPunct="1">
              <a:spcBef>
                <a:spcPct val="20000"/>
              </a:spcBef>
              <a:buFont typeface="Arial" panose="020B0604020202020204" pitchFamily="34" charset="0"/>
              <a:buChar char="–"/>
            </a:pPr>
            <a:r>
              <a:rPr lang="pt-BR" altLang="en-US" sz="2400" dirty="0">
                <a:solidFill>
                  <a:prstClr val="black"/>
                </a:solidFill>
                <a:latin typeface="Calibri"/>
              </a:rPr>
              <a:t>Conhecer ISSN, editor, assuntos, descrição, frequência e indicação se é </a:t>
            </a:r>
            <a:r>
              <a:rPr lang="pt-BR" altLang="en-US" sz="2400" i="1" dirty="0" err="1">
                <a:solidFill>
                  <a:prstClr val="black"/>
                </a:solidFill>
                <a:latin typeface="Calibri"/>
              </a:rPr>
              <a:t>peer</a:t>
            </a:r>
            <a:r>
              <a:rPr lang="pt-BR" altLang="en-US" sz="2400" i="1" dirty="0">
                <a:solidFill>
                  <a:prstClr val="black"/>
                </a:solidFill>
                <a:latin typeface="Calibri"/>
              </a:rPr>
              <a:t> </a:t>
            </a:r>
            <a:r>
              <a:rPr lang="pt-BR" altLang="en-US" sz="2400" i="1" dirty="0" err="1">
                <a:solidFill>
                  <a:prstClr val="black"/>
                </a:solidFill>
                <a:latin typeface="Calibri"/>
              </a:rPr>
              <a:t>reviewed</a:t>
            </a:r>
            <a:r>
              <a:rPr lang="pt-BR" altLang="en-US" sz="2400" dirty="0">
                <a:solidFill>
                  <a:prstClr val="black"/>
                </a:solidFill>
                <a:latin typeface="Calibri"/>
              </a:rPr>
              <a:t>;</a:t>
            </a:r>
          </a:p>
          <a:p>
            <a:pPr marL="742950" lvl="1" indent="-285750" defTabSz="457200" eaLnBrk="1" hangingPunct="1">
              <a:spcBef>
                <a:spcPct val="20000"/>
              </a:spcBef>
              <a:buFont typeface="Arial" panose="020B0604020202020204" pitchFamily="34" charset="0"/>
              <a:buChar char="–"/>
            </a:pPr>
            <a:r>
              <a:rPr lang="pt-BR" altLang="en-US" sz="2400" dirty="0">
                <a:solidFill>
                  <a:prstClr val="black"/>
                </a:solidFill>
                <a:latin typeface="Calibri"/>
              </a:rPr>
              <a:t>Acessar fascículos específicos;</a:t>
            </a:r>
          </a:p>
          <a:p>
            <a:pPr marL="742950" lvl="1" indent="-285750" defTabSz="457200" eaLnBrk="1" hangingPunct="1">
              <a:spcBef>
                <a:spcPct val="20000"/>
              </a:spcBef>
              <a:buFont typeface="Arial" panose="020B0604020202020204" pitchFamily="34" charset="0"/>
              <a:buChar char="–"/>
            </a:pPr>
            <a:r>
              <a:rPr lang="pt-BR" altLang="en-US" sz="2400" dirty="0">
                <a:solidFill>
                  <a:prstClr val="black"/>
                </a:solidFill>
                <a:latin typeface="Calibri"/>
              </a:rPr>
              <a:t>Criar Alerta por e-mail para ser informado quando novos fascículos forem publicados</a:t>
            </a:r>
          </a:p>
          <a:p>
            <a:pPr marL="742950" lvl="1" indent="-285750" defTabSz="457200" eaLnBrk="1" hangingPunct="1">
              <a:spcBef>
                <a:spcPct val="20000"/>
              </a:spcBef>
              <a:buFont typeface="Arial" panose="020B0604020202020204" pitchFamily="34" charset="0"/>
              <a:buChar char="–"/>
            </a:pPr>
            <a:r>
              <a:rPr lang="pt-BR" altLang="en-US" sz="2400" dirty="0">
                <a:solidFill>
                  <a:prstClr val="black"/>
                </a:solidFill>
                <a:latin typeface="Calibri"/>
              </a:rPr>
              <a:t>Copiar um link permanente para acessar essa publicação</a:t>
            </a:r>
          </a:p>
        </p:txBody>
      </p:sp>
      <p:sp>
        <p:nvSpPr>
          <p:cNvPr id="8" name="Down Arrow 8">
            <a:extLst>
              <a:ext uri="{FF2B5EF4-FFF2-40B4-BE49-F238E27FC236}">
                <a16:creationId xmlns:a16="http://schemas.microsoft.com/office/drawing/2014/main" id="{9A706A1A-E23F-453B-B616-55ED81F88339}"/>
              </a:ext>
            </a:extLst>
          </p:cNvPr>
          <p:cNvSpPr/>
          <p:nvPr/>
        </p:nvSpPr>
        <p:spPr>
          <a:xfrm rot="18731737">
            <a:off x="5078167" y="1525577"/>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Down Arrow 8">
            <a:extLst>
              <a:ext uri="{FF2B5EF4-FFF2-40B4-BE49-F238E27FC236}">
                <a16:creationId xmlns:a16="http://schemas.microsoft.com/office/drawing/2014/main" id="{46FE1DFB-49F7-4A85-8FB2-C10EDDAB1A55}"/>
              </a:ext>
            </a:extLst>
          </p:cNvPr>
          <p:cNvSpPr/>
          <p:nvPr/>
        </p:nvSpPr>
        <p:spPr>
          <a:xfrm rot="2814633">
            <a:off x="3952902" y="2574563"/>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2">
            <a:extLst>
              <a:ext uri="{FF2B5EF4-FFF2-40B4-BE49-F238E27FC236}">
                <a16:creationId xmlns:a16="http://schemas.microsoft.com/office/drawing/2014/main" id="{5571603A-B440-4D52-8F23-5CED5AE35240}"/>
              </a:ext>
            </a:extLst>
          </p:cNvPr>
          <p:cNvPicPr>
            <a:picLocks noChangeAspect="1"/>
          </p:cNvPicPr>
          <p:nvPr/>
        </p:nvPicPr>
        <p:blipFill>
          <a:blip r:embed="rId4"/>
          <a:stretch>
            <a:fillRect/>
          </a:stretch>
        </p:blipFill>
        <p:spPr>
          <a:xfrm>
            <a:off x="6166369" y="1541249"/>
            <a:ext cx="2081701" cy="2104205"/>
          </a:xfrm>
          <a:prstGeom prst="rect">
            <a:avLst/>
          </a:prstGeom>
        </p:spPr>
      </p:pic>
      <p:sp>
        <p:nvSpPr>
          <p:cNvPr id="10" name="Down Arrow 8">
            <a:extLst>
              <a:ext uri="{FF2B5EF4-FFF2-40B4-BE49-F238E27FC236}">
                <a16:creationId xmlns:a16="http://schemas.microsoft.com/office/drawing/2014/main" id="{7BAD936D-50F9-49AE-9FEC-C5F2471C4E06}"/>
              </a:ext>
            </a:extLst>
          </p:cNvPr>
          <p:cNvSpPr/>
          <p:nvPr/>
        </p:nvSpPr>
        <p:spPr>
          <a:xfrm rot="3523393">
            <a:off x="7211482" y="1250327"/>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287069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4E272-9BC6-47AF-B88C-A7EAFC12978A}"/>
              </a:ext>
            </a:extLst>
          </p:cNvPr>
          <p:cNvSpPr>
            <a:spLocks noGrp="1"/>
          </p:cNvSpPr>
          <p:nvPr>
            <p:ph type="title"/>
          </p:nvPr>
        </p:nvSpPr>
        <p:spPr/>
        <p:txBody>
          <a:bodyPr/>
          <a:lstStyle/>
          <a:p>
            <a:r>
              <a:rPr lang="pt-BR" dirty="0"/>
              <a:t>Buscas Adicionais</a:t>
            </a:r>
            <a:br>
              <a:rPr lang="pt-BR" dirty="0"/>
            </a:br>
            <a:br>
              <a:rPr lang="pt-BR" dirty="0"/>
            </a:br>
            <a:r>
              <a:rPr lang="pt-BR" dirty="0">
                <a:solidFill>
                  <a:schemeClr val="tx1"/>
                </a:solidFill>
              </a:rPr>
              <a:t>ÍNDICES</a:t>
            </a:r>
            <a:endParaRPr lang="en-US" dirty="0">
              <a:solidFill>
                <a:schemeClr val="tx1"/>
              </a:solidFill>
            </a:endParaRPr>
          </a:p>
        </p:txBody>
      </p:sp>
    </p:spTree>
    <p:extLst>
      <p:ext uri="{BB962C8B-B14F-4D97-AF65-F5344CB8AC3E}">
        <p14:creationId xmlns:p14="http://schemas.microsoft.com/office/powerpoint/2010/main" val="2524259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36808C-6720-4974-932F-D8CB627B6488}"/>
              </a:ext>
            </a:extLst>
          </p:cNvPr>
          <p:cNvPicPr>
            <a:picLocks noChangeAspect="1"/>
          </p:cNvPicPr>
          <p:nvPr/>
        </p:nvPicPr>
        <p:blipFill>
          <a:blip r:embed="rId2"/>
          <a:stretch>
            <a:fillRect/>
          </a:stretch>
        </p:blipFill>
        <p:spPr>
          <a:xfrm>
            <a:off x="504464" y="1973993"/>
            <a:ext cx="8369964" cy="2365314"/>
          </a:xfrm>
          <a:prstGeom prst="rect">
            <a:avLst/>
          </a:prstGeom>
          <a:ln>
            <a:solidFill>
              <a:schemeClr val="bg2">
                <a:lumMod val="75000"/>
              </a:schemeClr>
            </a:solidFill>
          </a:ln>
        </p:spPr>
      </p:pic>
      <p:sp>
        <p:nvSpPr>
          <p:cNvPr id="6" name="Down Arrow 8">
            <a:extLst>
              <a:ext uri="{FF2B5EF4-FFF2-40B4-BE49-F238E27FC236}">
                <a16:creationId xmlns:a16="http://schemas.microsoft.com/office/drawing/2014/main" id="{17BE2235-2DF5-4559-8D0C-717F3654B8BE}"/>
              </a:ext>
            </a:extLst>
          </p:cNvPr>
          <p:cNvSpPr/>
          <p:nvPr/>
        </p:nvSpPr>
        <p:spPr>
          <a:xfrm rot="17999508">
            <a:off x="2947880" y="2874117"/>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771977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4E272-9BC6-47AF-B88C-A7EAFC12978A}"/>
              </a:ext>
            </a:extLst>
          </p:cNvPr>
          <p:cNvSpPr>
            <a:spLocks noGrp="1"/>
          </p:cNvSpPr>
          <p:nvPr>
            <p:ph type="title"/>
          </p:nvPr>
        </p:nvSpPr>
        <p:spPr>
          <a:xfrm>
            <a:off x="815680" y="1168400"/>
            <a:ext cx="7512639" cy="2260600"/>
          </a:xfrm>
        </p:spPr>
        <p:txBody>
          <a:bodyPr/>
          <a:lstStyle/>
          <a:p>
            <a:r>
              <a:rPr lang="pt-BR" dirty="0"/>
              <a:t>Como acessar as </a:t>
            </a:r>
            <a:br>
              <a:rPr lang="pt-BR" dirty="0"/>
            </a:br>
            <a:r>
              <a:rPr lang="pt-BR" dirty="0"/>
              <a:t>bases de dados da EBSCO</a:t>
            </a:r>
          </a:p>
        </p:txBody>
      </p:sp>
    </p:spTree>
    <p:extLst>
      <p:ext uri="{BB962C8B-B14F-4D97-AF65-F5344CB8AC3E}">
        <p14:creationId xmlns:p14="http://schemas.microsoft.com/office/powerpoint/2010/main" val="346151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18FCCA-FC8D-43BC-A074-A53F40695CFC}"/>
              </a:ext>
            </a:extLst>
          </p:cNvPr>
          <p:cNvPicPr>
            <a:picLocks noChangeAspect="1"/>
          </p:cNvPicPr>
          <p:nvPr/>
        </p:nvPicPr>
        <p:blipFill>
          <a:blip r:embed="rId3"/>
          <a:stretch>
            <a:fillRect/>
          </a:stretch>
        </p:blipFill>
        <p:spPr>
          <a:xfrm>
            <a:off x="343044" y="1496780"/>
            <a:ext cx="4766334" cy="4606925"/>
          </a:xfrm>
          <a:prstGeom prst="rect">
            <a:avLst/>
          </a:prstGeom>
          <a:effectLst>
            <a:outerShdw blurRad="50800" dist="38100" dir="2700000" algn="tl" rotWithShape="0">
              <a:prstClr val="black">
                <a:alpha val="40000"/>
              </a:prstClr>
            </a:outerShdw>
          </a:effectLst>
        </p:spPr>
      </p:pic>
      <p:sp>
        <p:nvSpPr>
          <p:cNvPr id="12" name="Title 13">
            <a:extLst>
              <a:ext uri="{FF2B5EF4-FFF2-40B4-BE49-F238E27FC236}">
                <a16:creationId xmlns:a16="http://schemas.microsoft.com/office/drawing/2014/main" id="{841B8379-783B-4B38-A1D7-90F1DE2F3073}"/>
              </a:ext>
            </a:extLst>
          </p:cNvPr>
          <p:cNvSpPr>
            <a:spLocks noGrp="1"/>
          </p:cNvSpPr>
          <p:nvPr>
            <p:ph type="title"/>
          </p:nvPr>
        </p:nvSpPr>
        <p:spPr>
          <a:xfrm>
            <a:off x="2542949" y="152399"/>
            <a:ext cx="6501039" cy="1186874"/>
          </a:xfrm>
        </p:spPr>
        <p:txBody>
          <a:bodyPr/>
          <a:lstStyle/>
          <a:p>
            <a:pPr eaLnBrk="1" hangingPunct="1"/>
            <a:r>
              <a:rPr lang="pt-BR" dirty="0"/>
              <a:t>Buscas Adicionais</a:t>
            </a:r>
            <a:br>
              <a:rPr lang="pt-BR" dirty="0"/>
            </a:br>
            <a:r>
              <a:rPr lang="pt-BR" dirty="0">
                <a:solidFill>
                  <a:schemeClr val="tx1"/>
                </a:solidFill>
              </a:rPr>
              <a:t>ÍNDICES</a:t>
            </a:r>
            <a:endParaRPr lang="en-US" altLang="en-US" b="1" dirty="0">
              <a:solidFill>
                <a:schemeClr val="tx1"/>
              </a:solidFill>
            </a:endParaRPr>
          </a:p>
        </p:txBody>
      </p:sp>
      <p:sp>
        <p:nvSpPr>
          <p:cNvPr id="11" name="Content Placeholder 11">
            <a:extLst>
              <a:ext uri="{FF2B5EF4-FFF2-40B4-BE49-F238E27FC236}">
                <a16:creationId xmlns:a16="http://schemas.microsoft.com/office/drawing/2014/main" id="{44E544F5-8603-4CE4-80D3-563856D87D02}"/>
              </a:ext>
            </a:extLst>
          </p:cNvPr>
          <p:cNvSpPr txBox="1">
            <a:spLocks/>
          </p:cNvSpPr>
          <p:nvPr/>
        </p:nvSpPr>
        <p:spPr>
          <a:xfrm>
            <a:off x="5251708" y="1597891"/>
            <a:ext cx="3549248" cy="4463617"/>
          </a:xfrm>
          <a:prstGeom prst="rect">
            <a:avLst/>
          </a:prstGeom>
        </p:spPr>
        <p:txBody>
          <a:bodyPr anchor="ctr">
            <a:normAutofit fontScale="92500" lnSpcReduction="20000"/>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1F497D"/>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1F497D"/>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1F497D"/>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fontAlgn="auto">
              <a:spcAft>
                <a:spcPts val="0"/>
              </a:spcAft>
              <a:buFont typeface="Arial"/>
              <a:buChar char="•"/>
              <a:defRPr/>
            </a:pPr>
            <a:r>
              <a:rPr lang="pt-BR" sz="2400" dirty="0">
                <a:latin typeface="Calibri" panose="020F0502020204030204" pitchFamily="34" charset="0"/>
                <a:cs typeface="Calibri" panose="020F0502020204030204" pitchFamily="34" charset="0"/>
              </a:rPr>
              <a:t>A busca nos índices de cada base de dados está disponibilizada pelo menu “Mais”, na parte superior central.</a:t>
            </a:r>
          </a:p>
          <a:p>
            <a:pPr fontAlgn="auto">
              <a:spcBef>
                <a:spcPts val="1200"/>
              </a:spcBef>
              <a:spcAft>
                <a:spcPts val="0"/>
              </a:spcAft>
              <a:buFont typeface="Arial"/>
              <a:buChar char="•"/>
              <a:defRPr/>
            </a:pPr>
            <a:r>
              <a:rPr lang="pt-BR" sz="2400" dirty="0">
                <a:latin typeface="Calibri" panose="020F0502020204030204" pitchFamily="34" charset="0"/>
                <a:cs typeface="Calibri" panose="020F0502020204030204" pitchFamily="34" charset="0"/>
              </a:rPr>
              <a:t>Nela é possível buscar em campos específicos como:</a:t>
            </a:r>
          </a:p>
          <a:p>
            <a:pPr lvl="1" fontAlgn="auto">
              <a:spcAft>
                <a:spcPts val="0"/>
              </a:spcAft>
              <a:buFont typeface="Arial"/>
              <a:buChar char="–"/>
              <a:defRPr/>
            </a:pPr>
            <a:r>
              <a:rPr lang="pt-BR" sz="1900" dirty="0">
                <a:solidFill>
                  <a:schemeClr val="tx1"/>
                </a:solidFill>
                <a:latin typeface="Calibri" panose="020F0502020204030204" pitchFamily="34" charset="0"/>
                <a:cs typeface="Calibri" panose="020F0502020204030204" pitchFamily="34" charset="0"/>
              </a:rPr>
              <a:t>Idioma (</a:t>
            </a:r>
            <a:r>
              <a:rPr lang="pt-BR" sz="1900" dirty="0" err="1">
                <a:solidFill>
                  <a:schemeClr val="tx1"/>
                </a:solidFill>
                <a:latin typeface="Calibri" panose="020F0502020204030204" pitchFamily="34" charset="0"/>
                <a:cs typeface="Calibri" panose="020F0502020204030204" pitchFamily="34" charset="0"/>
              </a:rPr>
              <a:t>Language</a:t>
            </a:r>
            <a:r>
              <a:rPr lang="pt-BR" sz="1900" dirty="0">
                <a:solidFill>
                  <a:schemeClr val="tx1"/>
                </a:solidFill>
                <a:latin typeface="Calibri" panose="020F0502020204030204" pitchFamily="34" charset="0"/>
                <a:cs typeface="Calibri" panose="020F0502020204030204" pitchFamily="34" charset="0"/>
              </a:rPr>
              <a:t>)</a:t>
            </a:r>
          </a:p>
          <a:p>
            <a:pPr lvl="1" fontAlgn="auto">
              <a:spcAft>
                <a:spcPts val="0"/>
              </a:spcAft>
              <a:buFont typeface="Arial"/>
              <a:buChar char="–"/>
              <a:defRPr/>
            </a:pPr>
            <a:r>
              <a:rPr lang="pt-BR" sz="1900" dirty="0">
                <a:solidFill>
                  <a:schemeClr val="tx1"/>
                </a:solidFill>
                <a:latin typeface="Calibri" panose="020F0502020204030204" pitchFamily="34" charset="0"/>
                <a:cs typeface="Calibri" panose="020F0502020204030204" pitchFamily="34" charset="0"/>
              </a:rPr>
              <a:t>ISSN ou ISBN</a:t>
            </a:r>
          </a:p>
          <a:p>
            <a:pPr lvl="1" fontAlgn="auto">
              <a:spcAft>
                <a:spcPts val="0"/>
              </a:spcAft>
              <a:buFont typeface="Arial"/>
              <a:buChar char="–"/>
              <a:defRPr/>
            </a:pPr>
            <a:r>
              <a:rPr lang="pt-BR" sz="1900" dirty="0">
                <a:solidFill>
                  <a:schemeClr val="tx1"/>
                </a:solidFill>
                <a:latin typeface="Calibri" panose="020F0502020204030204" pitchFamily="34" charset="0"/>
                <a:cs typeface="Calibri" panose="020F0502020204030204" pitchFamily="34" charset="0"/>
              </a:rPr>
              <a:t>e diversos outros.</a:t>
            </a:r>
          </a:p>
          <a:p>
            <a:pPr fontAlgn="auto">
              <a:spcBef>
                <a:spcPts val="1200"/>
              </a:spcBef>
              <a:spcAft>
                <a:spcPts val="0"/>
              </a:spcAft>
              <a:buFont typeface="Arial"/>
              <a:buChar char="•"/>
              <a:defRPr/>
            </a:pPr>
            <a:r>
              <a:rPr lang="pt-BR" sz="2400" dirty="0">
                <a:latin typeface="Calibri" panose="020F0502020204030204" pitchFamily="34" charset="0"/>
                <a:cs typeface="Calibri" panose="020F0502020204030204" pitchFamily="34" charset="0"/>
              </a:rPr>
              <a:t>Existirão diversos campos pesquisáveis, que podem variar de acordo com a base de dados selecionada.</a:t>
            </a:r>
          </a:p>
        </p:txBody>
      </p:sp>
      <p:sp>
        <p:nvSpPr>
          <p:cNvPr id="13" name="Down Arrow 8">
            <a:extLst>
              <a:ext uri="{FF2B5EF4-FFF2-40B4-BE49-F238E27FC236}">
                <a16:creationId xmlns:a16="http://schemas.microsoft.com/office/drawing/2014/main" id="{FBCE5365-2D9B-4786-8C6A-1CEAD3AEC673}"/>
              </a:ext>
            </a:extLst>
          </p:cNvPr>
          <p:cNvSpPr/>
          <p:nvPr/>
        </p:nvSpPr>
        <p:spPr>
          <a:xfrm rot="13978692">
            <a:off x="1705385" y="4832322"/>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Down Arrow 8">
            <a:extLst>
              <a:ext uri="{FF2B5EF4-FFF2-40B4-BE49-F238E27FC236}">
                <a16:creationId xmlns:a16="http://schemas.microsoft.com/office/drawing/2014/main" id="{F8618EDE-280A-49E5-9962-8C5FE7B134A1}"/>
              </a:ext>
            </a:extLst>
          </p:cNvPr>
          <p:cNvSpPr/>
          <p:nvPr/>
        </p:nvSpPr>
        <p:spPr>
          <a:xfrm rot="13887377">
            <a:off x="1141964" y="2828555"/>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Down Arrow 8">
            <a:extLst>
              <a:ext uri="{FF2B5EF4-FFF2-40B4-BE49-F238E27FC236}">
                <a16:creationId xmlns:a16="http://schemas.microsoft.com/office/drawing/2014/main" id="{E0F09FB3-2FF3-40C6-969E-D4887B680066}"/>
              </a:ext>
            </a:extLst>
          </p:cNvPr>
          <p:cNvSpPr/>
          <p:nvPr/>
        </p:nvSpPr>
        <p:spPr>
          <a:xfrm rot="2911616">
            <a:off x="4764612" y="1519831"/>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2561939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F0CCDB-384E-4A25-A5D1-A995DE9DD8D8}"/>
              </a:ext>
            </a:extLst>
          </p:cNvPr>
          <p:cNvPicPr>
            <a:picLocks noChangeAspect="1"/>
          </p:cNvPicPr>
          <p:nvPr/>
        </p:nvPicPr>
        <p:blipFill rotWithShape="1">
          <a:blip r:embed="rId3"/>
          <a:srcRect b="15978"/>
          <a:stretch/>
        </p:blipFill>
        <p:spPr>
          <a:xfrm>
            <a:off x="882721" y="1166754"/>
            <a:ext cx="7350847" cy="3645392"/>
          </a:xfrm>
          <a:prstGeom prst="rect">
            <a:avLst/>
          </a:prstGeom>
          <a:effectLst>
            <a:outerShdw blurRad="50800" dist="38100" dir="2700000" algn="tl" rotWithShape="0">
              <a:prstClr val="black">
                <a:alpha val="40000"/>
              </a:prstClr>
            </a:outerShdw>
          </a:effectLst>
        </p:spPr>
      </p:pic>
      <p:sp>
        <p:nvSpPr>
          <p:cNvPr id="12" name="Title 13">
            <a:extLst>
              <a:ext uri="{FF2B5EF4-FFF2-40B4-BE49-F238E27FC236}">
                <a16:creationId xmlns:a16="http://schemas.microsoft.com/office/drawing/2014/main" id="{841B8379-783B-4B38-A1D7-90F1DE2F3073}"/>
              </a:ext>
            </a:extLst>
          </p:cNvPr>
          <p:cNvSpPr>
            <a:spLocks noGrp="1"/>
          </p:cNvSpPr>
          <p:nvPr>
            <p:ph type="title"/>
          </p:nvPr>
        </p:nvSpPr>
        <p:spPr>
          <a:xfrm>
            <a:off x="2542949" y="152399"/>
            <a:ext cx="6501039" cy="1186874"/>
          </a:xfrm>
        </p:spPr>
        <p:txBody>
          <a:bodyPr/>
          <a:lstStyle/>
          <a:p>
            <a:pPr eaLnBrk="1" hangingPunct="1"/>
            <a:r>
              <a:rPr lang="pt-BR" dirty="0"/>
              <a:t>Buscas Adicionais</a:t>
            </a:r>
            <a:br>
              <a:rPr lang="pt-BR" dirty="0"/>
            </a:br>
            <a:r>
              <a:rPr lang="pt-BR" dirty="0">
                <a:solidFill>
                  <a:schemeClr val="tx1"/>
                </a:solidFill>
              </a:rPr>
              <a:t>ÍNDICES</a:t>
            </a:r>
            <a:endParaRPr lang="en-US" altLang="en-US" b="1" dirty="0">
              <a:solidFill>
                <a:schemeClr val="tx1"/>
              </a:solidFill>
            </a:endParaRPr>
          </a:p>
        </p:txBody>
      </p:sp>
      <p:sp>
        <p:nvSpPr>
          <p:cNvPr id="9" name="Content Placeholder 11">
            <a:extLst>
              <a:ext uri="{FF2B5EF4-FFF2-40B4-BE49-F238E27FC236}">
                <a16:creationId xmlns:a16="http://schemas.microsoft.com/office/drawing/2014/main" id="{113D6812-F5ED-46CE-9C4A-721B30DA6457}"/>
              </a:ext>
            </a:extLst>
          </p:cNvPr>
          <p:cNvSpPr txBox="1">
            <a:spLocks/>
          </p:cNvSpPr>
          <p:nvPr/>
        </p:nvSpPr>
        <p:spPr>
          <a:xfrm>
            <a:off x="646545" y="4904510"/>
            <a:ext cx="7777019" cy="1461430"/>
          </a:xfrm>
          <a:prstGeom prst="rect">
            <a:avLst/>
          </a:prstGeom>
        </p:spPr>
        <p:txBody>
          <a:bodyPr anchor="ctr">
            <a:normAutofit fontScale="70000" lnSpcReduction="20000"/>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1F497D"/>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1F497D"/>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1F497D"/>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176213" indent="-176213" fontAlgn="auto">
              <a:spcAft>
                <a:spcPts val="0"/>
              </a:spcAft>
              <a:buFont typeface="Arial"/>
              <a:buChar char="•"/>
              <a:defRPr/>
            </a:pPr>
            <a:r>
              <a:rPr lang="pt-BR" sz="2400" dirty="0">
                <a:latin typeface="Calibri" panose="020F0502020204030204" pitchFamily="34" charset="0"/>
                <a:cs typeface="Calibri" panose="020F0502020204030204" pitchFamily="34" charset="0"/>
              </a:rPr>
              <a:t>Ao encontrar o termo desejado, selecione e clique em “Adicionar” na parte superior;</a:t>
            </a:r>
          </a:p>
          <a:p>
            <a:pPr marL="176213" indent="-176213" fontAlgn="auto">
              <a:spcAft>
                <a:spcPts val="0"/>
              </a:spcAft>
              <a:buFont typeface="Arial"/>
              <a:buChar char="•"/>
              <a:defRPr/>
            </a:pPr>
            <a:r>
              <a:rPr lang="pt-BR" sz="2400" dirty="0">
                <a:latin typeface="Calibri" panose="020F0502020204030204" pitchFamily="34" charset="0"/>
                <a:cs typeface="Calibri" panose="020F0502020204030204" pitchFamily="34" charset="0"/>
              </a:rPr>
              <a:t>Note que o número indicado do lado direito é a quantidade de registros relacionados ao</a:t>
            </a:r>
            <a:r>
              <a:rPr lang="pt-BR" sz="2400" dirty="0">
                <a:solidFill>
                  <a:srgbClr val="FF0000"/>
                </a:solidFill>
                <a:latin typeface="Calibri" panose="020F0502020204030204" pitchFamily="34" charset="0"/>
                <a:cs typeface="Calibri" panose="020F0502020204030204" pitchFamily="34" charset="0"/>
              </a:rPr>
              <a:t> </a:t>
            </a:r>
            <a:r>
              <a:rPr lang="pt-BR" sz="2400" dirty="0">
                <a:latin typeface="Calibri" panose="020F0502020204030204" pitchFamily="34" charset="0"/>
                <a:cs typeface="Calibri" panose="020F0502020204030204" pitchFamily="34" charset="0"/>
              </a:rPr>
              <a:t>termo, dentro da base selecionada.</a:t>
            </a:r>
          </a:p>
          <a:p>
            <a:pPr marL="176213" indent="-176213" fontAlgn="auto">
              <a:spcAft>
                <a:spcPts val="0"/>
              </a:spcAft>
              <a:buFont typeface="Arial"/>
              <a:buChar char="•"/>
              <a:defRPr/>
            </a:pPr>
            <a:r>
              <a:rPr lang="pt-BR" sz="2400" dirty="0">
                <a:latin typeface="Calibri" panose="020F0502020204030204" pitchFamily="34" charset="0"/>
                <a:cs typeface="Calibri" panose="020F0502020204030204" pitchFamily="34" charset="0"/>
              </a:rPr>
              <a:t>Quando clicado o “Adicionar” e em seguida o “Buscar”, a busca será executada em todas as bases.</a:t>
            </a:r>
          </a:p>
        </p:txBody>
      </p:sp>
      <p:sp>
        <p:nvSpPr>
          <p:cNvPr id="10" name="Down Arrow 8">
            <a:extLst>
              <a:ext uri="{FF2B5EF4-FFF2-40B4-BE49-F238E27FC236}">
                <a16:creationId xmlns:a16="http://schemas.microsoft.com/office/drawing/2014/main" id="{F7746542-AE4C-4A21-97C2-5ACD521613FB}"/>
              </a:ext>
            </a:extLst>
          </p:cNvPr>
          <p:cNvSpPr/>
          <p:nvPr/>
        </p:nvSpPr>
        <p:spPr>
          <a:xfrm rot="2911616">
            <a:off x="4921627" y="2062705"/>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Down Arrow 8">
            <a:extLst>
              <a:ext uri="{FF2B5EF4-FFF2-40B4-BE49-F238E27FC236}">
                <a16:creationId xmlns:a16="http://schemas.microsoft.com/office/drawing/2014/main" id="{8A4EB3BC-E94A-488F-BA46-9EDB9616C3EA}"/>
              </a:ext>
            </a:extLst>
          </p:cNvPr>
          <p:cNvSpPr/>
          <p:nvPr/>
        </p:nvSpPr>
        <p:spPr>
          <a:xfrm rot="13887377">
            <a:off x="1063097" y="3659830"/>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164707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4E272-9BC6-47AF-B88C-A7EAFC12978A}"/>
              </a:ext>
            </a:extLst>
          </p:cNvPr>
          <p:cNvSpPr>
            <a:spLocks noGrp="1"/>
          </p:cNvSpPr>
          <p:nvPr>
            <p:ph type="title"/>
          </p:nvPr>
        </p:nvSpPr>
        <p:spPr/>
        <p:txBody>
          <a:bodyPr/>
          <a:lstStyle/>
          <a:p>
            <a:r>
              <a:rPr lang="pt-BR" dirty="0"/>
              <a:t>Buscas Adicionais</a:t>
            </a:r>
            <a:br>
              <a:rPr lang="pt-BR" dirty="0"/>
            </a:br>
            <a:br>
              <a:rPr lang="pt-BR" dirty="0"/>
            </a:br>
            <a:r>
              <a:rPr lang="pt-BR" dirty="0">
                <a:solidFill>
                  <a:schemeClr val="tx1"/>
                </a:solidFill>
              </a:rPr>
              <a:t>IMAGENS</a:t>
            </a:r>
            <a:endParaRPr lang="en-US" dirty="0">
              <a:solidFill>
                <a:schemeClr val="tx1"/>
              </a:solidFill>
            </a:endParaRPr>
          </a:p>
        </p:txBody>
      </p:sp>
    </p:spTree>
    <p:extLst>
      <p:ext uri="{BB962C8B-B14F-4D97-AF65-F5344CB8AC3E}">
        <p14:creationId xmlns:p14="http://schemas.microsoft.com/office/powerpoint/2010/main" val="1598101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3">
            <a:extLst>
              <a:ext uri="{FF2B5EF4-FFF2-40B4-BE49-F238E27FC236}">
                <a16:creationId xmlns:a16="http://schemas.microsoft.com/office/drawing/2014/main" id="{841B8379-783B-4B38-A1D7-90F1DE2F3073}"/>
              </a:ext>
            </a:extLst>
          </p:cNvPr>
          <p:cNvSpPr>
            <a:spLocks noGrp="1"/>
          </p:cNvSpPr>
          <p:nvPr>
            <p:ph type="title"/>
          </p:nvPr>
        </p:nvSpPr>
        <p:spPr>
          <a:xfrm>
            <a:off x="2542949" y="152399"/>
            <a:ext cx="6501039" cy="882715"/>
          </a:xfrm>
        </p:spPr>
        <p:txBody>
          <a:bodyPr/>
          <a:lstStyle/>
          <a:p>
            <a:pPr eaLnBrk="1" hangingPunct="1"/>
            <a:r>
              <a:rPr lang="pt-BR" dirty="0"/>
              <a:t>Buscas Adicionais</a:t>
            </a:r>
            <a:endParaRPr lang="en-US" altLang="en-US" b="1" dirty="0">
              <a:solidFill>
                <a:srgbClr val="1FA64A"/>
              </a:solidFill>
            </a:endParaRPr>
          </a:p>
        </p:txBody>
      </p:sp>
      <p:pic>
        <p:nvPicPr>
          <p:cNvPr id="2" name="Picture 1">
            <a:extLst>
              <a:ext uri="{FF2B5EF4-FFF2-40B4-BE49-F238E27FC236}">
                <a16:creationId xmlns:a16="http://schemas.microsoft.com/office/drawing/2014/main" id="{52E459B9-502D-415B-AFB3-58C4DDB39467}"/>
              </a:ext>
            </a:extLst>
          </p:cNvPr>
          <p:cNvPicPr>
            <a:picLocks noChangeAspect="1"/>
          </p:cNvPicPr>
          <p:nvPr/>
        </p:nvPicPr>
        <p:blipFill>
          <a:blip r:embed="rId3"/>
          <a:stretch>
            <a:fillRect/>
          </a:stretch>
        </p:blipFill>
        <p:spPr>
          <a:xfrm>
            <a:off x="387018" y="1864936"/>
            <a:ext cx="8369964" cy="2365314"/>
          </a:xfrm>
          <a:prstGeom prst="rect">
            <a:avLst/>
          </a:prstGeom>
          <a:ln>
            <a:solidFill>
              <a:schemeClr val="bg2">
                <a:lumMod val="75000"/>
              </a:schemeClr>
            </a:solidFill>
          </a:ln>
        </p:spPr>
      </p:pic>
      <p:sp>
        <p:nvSpPr>
          <p:cNvPr id="10" name="Down Arrow 8">
            <a:extLst>
              <a:ext uri="{FF2B5EF4-FFF2-40B4-BE49-F238E27FC236}">
                <a16:creationId xmlns:a16="http://schemas.microsoft.com/office/drawing/2014/main" id="{FAD7546C-BCE8-4D70-B18C-6CD9C92CE6C8}"/>
              </a:ext>
            </a:extLst>
          </p:cNvPr>
          <p:cNvSpPr/>
          <p:nvPr/>
        </p:nvSpPr>
        <p:spPr>
          <a:xfrm rot="2685882">
            <a:off x="3678485" y="1749259"/>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1336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7FBE04-6766-453A-B3D6-045BFB090054}"/>
              </a:ext>
            </a:extLst>
          </p:cNvPr>
          <p:cNvPicPr>
            <a:picLocks noChangeAspect="1"/>
          </p:cNvPicPr>
          <p:nvPr/>
        </p:nvPicPr>
        <p:blipFill>
          <a:blip r:embed="rId3"/>
          <a:stretch>
            <a:fillRect/>
          </a:stretch>
        </p:blipFill>
        <p:spPr>
          <a:xfrm>
            <a:off x="1564408" y="1182255"/>
            <a:ext cx="5932055" cy="3804152"/>
          </a:xfrm>
          <a:prstGeom prst="rect">
            <a:avLst/>
          </a:prstGeom>
          <a:effectLst>
            <a:outerShdw blurRad="50800" dist="38100" dir="2700000" algn="tl" rotWithShape="0">
              <a:prstClr val="black">
                <a:alpha val="40000"/>
              </a:prstClr>
            </a:outerShdw>
          </a:effectLst>
        </p:spPr>
      </p:pic>
      <p:sp>
        <p:nvSpPr>
          <p:cNvPr id="12" name="Title 13">
            <a:extLst>
              <a:ext uri="{FF2B5EF4-FFF2-40B4-BE49-F238E27FC236}">
                <a16:creationId xmlns:a16="http://schemas.microsoft.com/office/drawing/2014/main" id="{841B8379-783B-4B38-A1D7-90F1DE2F3073}"/>
              </a:ext>
            </a:extLst>
          </p:cNvPr>
          <p:cNvSpPr>
            <a:spLocks noGrp="1"/>
          </p:cNvSpPr>
          <p:nvPr>
            <p:ph type="title"/>
          </p:nvPr>
        </p:nvSpPr>
        <p:spPr>
          <a:xfrm>
            <a:off x="2542949" y="152399"/>
            <a:ext cx="6501039" cy="1186874"/>
          </a:xfrm>
        </p:spPr>
        <p:txBody>
          <a:bodyPr/>
          <a:lstStyle/>
          <a:p>
            <a:pPr eaLnBrk="1" hangingPunct="1"/>
            <a:r>
              <a:rPr lang="pt-BR" dirty="0"/>
              <a:t>Buscas Adicionais</a:t>
            </a:r>
            <a:br>
              <a:rPr lang="pt-BR" dirty="0"/>
            </a:br>
            <a:r>
              <a:rPr lang="pt-BR" dirty="0">
                <a:solidFill>
                  <a:schemeClr val="tx1"/>
                </a:solidFill>
              </a:rPr>
              <a:t>IMAGENS</a:t>
            </a:r>
            <a:endParaRPr lang="en-US" altLang="en-US" b="1" dirty="0">
              <a:solidFill>
                <a:schemeClr val="tx1"/>
              </a:solidFill>
            </a:endParaRPr>
          </a:p>
        </p:txBody>
      </p:sp>
      <p:sp>
        <p:nvSpPr>
          <p:cNvPr id="8" name="Content Placeholder 7">
            <a:extLst>
              <a:ext uri="{FF2B5EF4-FFF2-40B4-BE49-F238E27FC236}">
                <a16:creationId xmlns:a16="http://schemas.microsoft.com/office/drawing/2014/main" id="{922BF483-980C-4C0E-9528-B68241AE4FBB}"/>
              </a:ext>
            </a:extLst>
          </p:cNvPr>
          <p:cNvSpPr txBox="1">
            <a:spLocks/>
          </p:cNvSpPr>
          <p:nvPr/>
        </p:nvSpPr>
        <p:spPr bwMode="auto">
          <a:xfrm>
            <a:off x="160842" y="5143426"/>
            <a:ext cx="8822315" cy="1333574"/>
          </a:xfrm>
          <a:prstGeom prst="rect">
            <a:avLst/>
          </a:prstGeom>
          <a:noFill/>
          <a:ln w="9525">
            <a:noFill/>
            <a:miter lim="800000"/>
            <a:headEnd/>
            <a:tailEnd/>
          </a:ln>
        </p:spPr>
        <p:txBody>
          <a:bodyPr>
            <a:normAutofit fontScale="55000" lnSpcReduction="20000"/>
          </a:bodyPr>
          <a:lstStyle/>
          <a:p>
            <a:pPr marL="176213" indent="-176213" eaLnBrk="0" hangingPunct="0">
              <a:spcBef>
                <a:spcPts val="1200"/>
              </a:spcBef>
              <a:buClr>
                <a:schemeClr val="tx2"/>
              </a:buClr>
              <a:buFont typeface="Arial" pitchFamily="34" charset="0"/>
              <a:buChar char="•"/>
              <a:defRPr/>
            </a:pPr>
            <a:r>
              <a:rPr lang="pt-BR" sz="3200" dirty="0">
                <a:latin typeface="Calibri" panose="020F0502020204030204" pitchFamily="34" charset="0"/>
                <a:cs typeface="Calibri" panose="020F0502020204030204" pitchFamily="34" charset="0"/>
              </a:rPr>
              <a:t>Clique em “Mais” na parte superior central, escolha uma das opções de busca por imagens (</a:t>
            </a:r>
            <a:r>
              <a:rPr lang="pt-BR" sz="3200" i="1" dirty="0">
                <a:latin typeface="Calibri" panose="020F0502020204030204" pitchFamily="34" charset="0"/>
                <a:cs typeface="Calibri" panose="020F0502020204030204" pitchFamily="34" charset="0"/>
              </a:rPr>
              <a:t>Coleção de Imagens, Coleção com visualização rápida de imagens, </a:t>
            </a:r>
            <a:r>
              <a:rPr lang="pt-BR" sz="3200" i="1" dirty="0" err="1">
                <a:latin typeface="Calibri" panose="020F0502020204030204" pitchFamily="34" charset="0"/>
                <a:cs typeface="Calibri" panose="020F0502020204030204" pitchFamily="34" charset="0"/>
              </a:rPr>
              <a:t>Art</a:t>
            </a:r>
            <a:r>
              <a:rPr lang="pt-BR" sz="3200" i="1" dirty="0">
                <a:latin typeface="Calibri" panose="020F0502020204030204" pitchFamily="34" charset="0"/>
                <a:cs typeface="Calibri" panose="020F0502020204030204" pitchFamily="34" charset="0"/>
              </a:rPr>
              <a:t> </a:t>
            </a:r>
            <a:r>
              <a:rPr lang="pt-BR" sz="3200" i="1" dirty="0" err="1">
                <a:latin typeface="Calibri" panose="020F0502020204030204" pitchFamily="34" charset="0"/>
                <a:cs typeface="Calibri" panose="020F0502020204030204" pitchFamily="34" charset="0"/>
              </a:rPr>
              <a:t>Image</a:t>
            </a:r>
            <a:r>
              <a:rPr lang="pt-BR" sz="3200" i="1" dirty="0">
                <a:latin typeface="Calibri" panose="020F0502020204030204" pitchFamily="34" charset="0"/>
                <a:cs typeface="Calibri" panose="020F0502020204030204" pitchFamily="34" charset="0"/>
              </a:rPr>
              <a:t> </a:t>
            </a:r>
            <a:r>
              <a:rPr lang="pt-BR" sz="3200" i="1" dirty="0" err="1">
                <a:latin typeface="Calibri" panose="020F0502020204030204" pitchFamily="34" charset="0"/>
                <a:cs typeface="Calibri" panose="020F0502020204030204" pitchFamily="34" charset="0"/>
              </a:rPr>
              <a:t>Collection</a:t>
            </a:r>
            <a:r>
              <a:rPr lang="pt-BR" sz="3200" i="1" dirty="0">
                <a:latin typeface="Calibri" panose="020F0502020204030204" pitchFamily="34" charset="0"/>
                <a:cs typeface="Calibri" panose="020F0502020204030204" pitchFamily="34" charset="0"/>
              </a:rPr>
              <a:t>...</a:t>
            </a:r>
            <a:r>
              <a:rPr lang="pt-BR" sz="3200" dirty="0">
                <a:latin typeface="Calibri" panose="020F0502020204030204" pitchFamily="34" charset="0"/>
                <a:cs typeface="Calibri" panose="020F0502020204030204" pitchFamily="34" charset="0"/>
              </a:rPr>
              <a:t>), selecione os modos e limitadores desejados e digite o termo que deseja buscar.</a:t>
            </a:r>
          </a:p>
          <a:p>
            <a:pPr marL="176213" indent="-176213" eaLnBrk="0" hangingPunct="0">
              <a:spcBef>
                <a:spcPts val="1200"/>
              </a:spcBef>
              <a:buClr>
                <a:schemeClr val="tx2"/>
              </a:buClr>
              <a:buFont typeface="Arial" pitchFamily="34" charset="0"/>
              <a:buChar char="•"/>
              <a:defRPr/>
            </a:pPr>
            <a:r>
              <a:rPr lang="pt-BR" sz="3200" dirty="0">
                <a:latin typeface="Calibri" panose="020F0502020204030204" pitchFamily="34" charset="0"/>
                <a:cs typeface="Calibri" panose="020F0502020204030204" pitchFamily="34" charset="0"/>
              </a:rPr>
              <a:t>É possível usar filtros antes de executar a busca ou depois.</a:t>
            </a:r>
            <a:endParaRPr lang="pt-BR"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7919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3">
            <a:extLst>
              <a:ext uri="{FF2B5EF4-FFF2-40B4-BE49-F238E27FC236}">
                <a16:creationId xmlns:a16="http://schemas.microsoft.com/office/drawing/2014/main" id="{841B8379-783B-4B38-A1D7-90F1DE2F3073}"/>
              </a:ext>
            </a:extLst>
          </p:cNvPr>
          <p:cNvSpPr>
            <a:spLocks noGrp="1"/>
          </p:cNvSpPr>
          <p:nvPr>
            <p:ph type="title"/>
          </p:nvPr>
        </p:nvSpPr>
        <p:spPr>
          <a:xfrm>
            <a:off x="2542949" y="152399"/>
            <a:ext cx="6501039" cy="1186874"/>
          </a:xfrm>
        </p:spPr>
        <p:txBody>
          <a:bodyPr/>
          <a:lstStyle/>
          <a:p>
            <a:pPr eaLnBrk="1" hangingPunct="1"/>
            <a:r>
              <a:rPr lang="pt-BR" dirty="0"/>
              <a:t>Buscas Adicionais</a:t>
            </a:r>
            <a:br>
              <a:rPr lang="pt-BR" dirty="0"/>
            </a:br>
            <a:r>
              <a:rPr lang="pt-BR" dirty="0">
                <a:solidFill>
                  <a:schemeClr val="tx1"/>
                </a:solidFill>
              </a:rPr>
              <a:t>IMAGENS</a:t>
            </a:r>
            <a:endParaRPr lang="en-US" altLang="en-US" b="1" dirty="0">
              <a:solidFill>
                <a:schemeClr val="tx1"/>
              </a:solidFill>
            </a:endParaRPr>
          </a:p>
        </p:txBody>
      </p:sp>
      <p:pic>
        <p:nvPicPr>
          <p:cNvPr id="4" name="Picture 3">
            <a:extLst>
              <a:ext uri="{FF2B5EF4-FFF2-40B4-BE49-F238E27FC236}">
                <a16:creationId xmlns:a16="http://schemas.microsoft.com/office/drawing/2014/main" id="{9953EFF9-AE08-4AC4-BC1E-0B4C4EEDB0AE}"/>
              </a:ext>
            </a:extLst>
          </p:cNvPr>
          <p:cNvPicPr>
            <a:picLocks noChangeAspect="1"/>
          </p:cNvPicPr>
          <p:nvPr/>
        </p:nvPicPr>
        <p:blipFill rotWithShape="1">
          <a:blip r:embed="rId3"/>
          <a:srcRect r="1653" b="1418"/>
          <a:stretch/>
        </p:blipFill>
        <p:spPr>
          <a:xfrm>
            <a:off x="1219199" y="1339273"/>
            <a:ext cx="6594765" cy="4839854"/>
          </a:xfrm>
          <a:prstGeom prst="rect">
            <a:avLst/>
          </a:prstGeom>
          <a:effectLst>
            <a:outerShdw blurRad="50800" dist="38100" dir="2700000" algn="tl" rotWithShape="0">
              <a:prstClr val="black">
                <a:alpha val="40000"/>
              </a:prstClr>
            </a:outerShdw>
          </a:effectLst>
        </p:spPr>
      </p:pic>
      <p:sp>
        <p:nvSpPr>
          <p:cNvPr id="7" name="Down Arrow 8">
            <a:extLst>
              <a:ext uri="{FF2B5EF4-FFF2-40B4-BE49-F238E27FC236}">
                <a16:creationId xmlns:a16="http://schemas.microsoft.com/office/drawing/2014/main" id="{DE4A2683-627B-468B-A0FB-C989A89D6BD2}"/>
              </a:ext>
            </a:extLst>
          </p:cNvPr>
          <p:cNvSpPr/>
          <p:nvPr/>
        </p:nvSpPr>
        <p:spPr>
          <a:xfrm rot="18392908">
            <a:off x="981466" y="4566348"/>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670081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4E272-9BC6-47AF-B88C-A7EAFC12978A}"/>
              </a:ext>
            </a:extLst>
          </p:cNvPr>
          <p:cNvSpPr>
            <a:spLocks noGrp="1"/>
          </p:cNvSpPr>
          <p:nvPr>
            <p:ph type="title"/>
          </p:nvPr>
        </p:nvSpPr>
        <p:spPr/>
        <p:txBody>
          <a:bodyPr/>
          <a:lstStyle/>
          <a:p>
            <a:r>
              <a:rPr lang="pt-BR" dirty="0"/>
              <a:t>Busca Avançada</a:t>
            </a:r>
            <a:endParaRPr lang="en-US" dirty="0">
              <a:solidFill>
                <a:schemeClr val="tx1"/>
              </a:solidFill>
            </a:endParaRPr>
          </a:p>
        </p:txBody>
      </p:sp>
    </p:spTree>
    <p:extLst>
      <p:ext uri="{BB962C8B-B14F-4D97-AF65-F5344CB8AC3E}">
        <p14:creationId xmlns:p14="http://schemas.microsoft.com/office/powerpoint/2010/main" val="32269011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B963FC-B195-4790-BE15-8CCDE5423EC5}"/>
              </a:ext>
            </a:extLst>
          </p:cNvPr>
          <p:cNvPicPr>
            <a:picLocks noChangeAspect="1"/>
          </p:cNvPicPr>
          <p:nvPr/>
        </p:nvPicPr>
        <p:blipFill rotWithShape="1">
          <a:blip r:embed="rId3"/>
          <a:srcRect b="50602"/>
          <a:stretch/>
        </p:blipFill>
        <p:spPr>
          <a:xfrm>
            <a:off x="387018" y="1864937"/>
            <a:ext cx="8369964" cy="3027104"/>
          </a:xfrm>
          <a:prstGeom prst="rect">
            <a:avLst/>
          </a:prstGeom>
          <a:ln>
            <a:solidFill>
              <a:schemeClr val="bg2">
                <a:lumMod val="75000"/>
              </a:schemeClr>
            </a:solidFill>
          </a:ln>
        </p:spPr>
      </p:pic>
      <p:sp>
        <p:nvSpPr>
          <p:cNvPr id="12" name="Title 13">
            <a:extLst>
              <a:ext uri="{FF2B5EF4-FFF2-40B4-BE49-F238E27FC236}">
                <a16:creationId xmlns:a16="http://schemas.microsoft.com/office/drawing/2014/main" id="{841B8379-783B-4B38-A1D7-90F1DE2F3073}"/>
              </a:ext>
            </a:extLst>
          </p:cNvPr>
          <p:cNvSpPr>
            <a:spLocks noGrp="1"/>
          </p:cNvSpPr>
          <p:nvPr>
            <p:ph type="title"/>
          </p:nvPr>
        </p:nvSpPr>
        <p:spPr>
          <a:xfrm>
            <a:off x="2542949" y="152399"/>
            <a:ext cx="6501039" cy="882715"/>
          </a:xfrm>
        </p:spPr>
        <p:txBody>
          <a:bodyPr/>
          <a:lstStyle/>
          <a:p>
            <a:pPr eaLnBrk="1" hangingPunct="1"/>
            <a:r>
              <a:rPr lang="pt-BR" dirty="0"/>
              <a:t>Busca Avançada</a:t>
            </a:r>
            <a:endParaRPr lang="en-US" altLang="en-US" b="1" dirty="0">
              <a:solidFill>
                <a:srgbClr val="1FA64A"/>
              </a:solidFill>
            </a:endParaRPr>
          </a:p>
        </p:txBody>
      </p:sp>
      <p:sp>
        <p:nvSpPr>
          <p:cNvPr id="10" name="Down Arrow 8">
            <a:extLst>
              <a:ext uri="{FF2B5EF4-FFF2-40B4-BE49-F238E27FC236}">
                <a16:creationId xmlns:a16="http://schemas.microsoft.com/office/drawing/2014/main" id="{FAD7546C-BCE8-4D70-B18C-6CD9C92CE6C8}"/>
              </a:ext>
            </a:extLst>
          </p:cNvPr>
          <p:cNvSpPr/>
          <p:nvPr/>
        </p:nvSpPr>
        <p:spPr>
          <a:xfrm rot="8034394">
            <a:off x="4168358" y="4477219"/>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936895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166618-E79E-4E5F-A7BA-B6FF3D0E2337}"/>
              </a:ext>
            </a:extLst>
          </p:cNvPr>
          <p:cNvPicPr>
            <a:picLocks noChangeAspect="1"/>
          </p:cNvPicPr>
          <p:nvPr/>
        </p:nvPicPr>
        <p:blipFill rotWithShape="1">
          <a:blip r:embed="rId3"/>
          <a:srcRect r="1733" b="16266"/>
          <a:stretch/>
        </p:blipFill>
        <p:spPr>
          <a:xfrm>
            <a:off x="387018" y="1057217"/>
            <a:ext cx="8369964" cy="5221663"/>
          </a:xfrm>
          <a:prstGeom prst="rect">
            <a:avLst/>
          </a:prstGeom>
          <a:ln>
            <a:solidFill>
              <a:schemeClr val="bg2">
                <a:lumMod val="75000"/>
              </a:schemeClr>
            </a:solidFill>
          </a:ln>
        </p:spPr>
      </p:pic>
      <p:sp>
        <p:nvSpPr>
          <p:cNvPr id="12" name="Title 13">
            <a:extLst>
              <a:ext uri="{FF2B5EF4-FFF2-40B4-BE49-F238E27FC236}">
                <a16:creationId xmlns:a16="http://schemas.microsoft.com/office/drawing/2014/main" id="{841B8379-783B-4B38-A1D7-90F1DE2F3073}"/>
              </a:ext>
            </a:extLst>
          </p:cNvPr>
          <p:cNvSpPr>
            <a:spLocks noGrp="1"/>
          </p:cNvSpPr>
          <p:nvPr>
            <p:ph type="title"/>
          </p:nvPr>
        </p:nvSpPr>
        <p:spPr>
          <a:xfrm>
            <a:off x="2542949" y="152399"/>
            <a:ext cx="6501039" cy="882715"/>
          </a:xfrm>
        </p:spPr>
        <p:txBody>
          <a:bodyPr/>
          <a:lstStyle/>
          <a:p>
            <a:pPr eaLnBrk="1" hangingPunct="1"/>
            <a:r>
              <a:rPr lang="pt-BR" dirty="0"/>
              <a:t>Busca Avançada</a:t>
            </a:r>
            <a:endParaRPr lang="en-US" altLang="en-US" b="1" dirty="0">
              <a:solidFill>
                <a:srgbClr val="1FA64A"/>
              </a:solidFill>
            </a:endParaRPr>
          </a:p>
        </p:txBody>
      </p:sp>
      <p:sp>
        <p:nvSpPr>
          <p:cNvPr id="3" name="Rectangle 2">
            <a:extLst>
              <a:ext uri="{FF2B5EF4-FFF2-40B4-BE49-F238E27FC236}">
                <a16:creationId xmlns:a16="http://schemas.microsoft.com/office/drawing/2014/main" id="{1CC1E46F-3F7C-470C-BDF1-FC02B99B10E2}"/>
              </a:ext>
            </a:extLst>
          </p:cNvPr>
          <p:cNvSpPr/>
          <p:nvPr/>
        </p:nvSpPr>
        <p:spPr>
          <a:xfrm>
            <a:off x="1148080" y="1483360"/>
            <a:ext cx="5598160" cy="1524000"/>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1603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301EDC-9830-4D9C-9C61-DD4C9B36A192}"/>
              </a:ext>
            </a:extLst>
          </p:cNvPr>
          <p:cNvPicPr>
            <a:picLocks noChangeAspect="1"/>
          </p:cNvPicPr>
          <p:nvPr/>
        </p:nvPicPr>
        <p:blipFill>
          <a:blip r:embed="rId3"/>
          <a:stretch>
            <a:fillRect/>
          </a:stretch>
        </p:blipFill>
        <p:spPr>
          <a:xfrm>
            <a:off x="622278" y="897971"/>
            <a:ext cx="7899443" cy="3917869"/>
          </a:xfrm>
          <a:prstGeom prst="rect">
            <a:avLst/>
          </a:prstGeom>
        </p:spPr>
      </p:pic>
      <p:sp>
        <p:nvSpPr>
          <p:cNvPr id="12" name="Title 13">
            <a:extLst>
              <a:ext uri="{FF2B5EF4-FFF2-40B4-BE49-F238E27FC236}">
                <a16:creationId xmlns:a16="http://schemas.microsoft.com/office/drawing/2014/main" id="{841B8379-783B-4B38-A1D7-90F1DE2F3073}"/>
              </a:ext>
            </a:extLst>
          </p:cNvPr>
          <p:cNvSpPr>
            <a:spLocks noGrp="1"/>
          </p:cNvSpPr>
          <p:nvPr>
            <p:ph type="title"/>
          </p:nvPr>
        </p:nvSpPr>
        <p:spPr>
          <a:xfrm>
            <a:off x="2542949" y="152399"/>
            <a:ext cx="6501039" cy="882715"/>
          </a:xfrm>
        </p:spPr>
        <p:txBody>
          <a:bodyPr/>
          <a:lstStyle/>
          <a:p>
            <a:pPr eaLnBrk="1" hangingPunct="1"/>
            <a:r>
              <a:rPr lang="pt-BR" dirty="0"/>
              <a:t>Busca Avançada</a:t>
            </a:r>
            <a:endParaRPr lang="en-US" altLang="en-US" b="1" dirty="0">
              <a:solidFill>
                <a:srgbClr val="1FA64A"/>
              </a:solidFill>
            </a:endParaRPr>
          </a:p>
        </p:txBody>
      </p:sp>
      <p:sp>
        <p:nvSpPr>
          <p:cNvPr id="6" name="Content Placeholder 8">
            <a:extLst>
              <a:ext uri="{FF2B5EF4-FFF2-40B4-BE49-F238E27FC236}">
                <a16:creationId xmlns:a16="http://schemas.microsoft.com/office/drawing/2014/main" id="{615A4B4A-91E8-4606-B8ED-8F25E323F0BC}"/>
              </a:ext>
            </a:extLst>
          </p:cNvPr>
          <p:cNvSpPr txBox="1">
            <a:spLocks/>
          </p:cNvSpPr>
          <p:nvPr/>
        </p:nvSpPr>
        <p:spPr bwMode="auto">
          <a:xfrm>
            <a:off x="375920" y="4815840"/>
            <a:ext cx="8392160" cy="15036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pt-BR" altLang="en-US" sz="2400" b="0" i="0" u="none" strike="noStrike" kern="1200" cap="none" spc="0" normalizeH="0" baseline="0" noProof="0" dirty="0">
                <a:ln>
                  <a:noFill/>
                </a:ln>
                <a:solidFill>
                  <a:sysClr val="windowText" lastClr="000000"/>
                </a:solidFill>
                <a:effectLst/>
                <a:uLnTx/>
                <a:uFillTx/>
                <a:latin typeface="Calibri"/>
                <a:ea typeface="+mn-ea"/>
                <a:cs typeface="+mn-cs"/>
              </a:rPr>
              <a:t>A busca avançada permite combinar os termos (AND, OR, NOT) e também definir a busca em campos específicos.</a:t>
            </a:r>
          </a:p>
          <a:p>
            <a:pPr marL="342900" marR="0" lvl="0" indent="-342900" algn="l" defTabSz="4572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pt-BR" altLang="en-US" sz="2400" b="0" i="0" u="none" strike="noStrike" kern="1200" cap="none" spc="0" normalizeH="0" baseline="0" noProof="0" dirty="0">
                <a:ln>
                  <a:noFill/>
                </a:ln>
                <a:solidFill>
                  <a:sysClr val="windowText" lastClr="000000"/>
                </a:solidFill>
                <a:effectLst/>
                <a:uLnTx/>
                <a:uFillTx/>
                <a:latin typeface="Calibri"/>
                <a:ea typeface="+mn-ea"/>
                <a:cs typeface="+mn-cs"/>
              </a:rPr>
              <a:t>Este tipo de busca retorna uma quantidade inferior de resultados, porém mais precisos e relevantes.</a:t>
            </a:r>
          </a:p>
        </p:txBody>
      </p:sp>
      <p:sp>
        <p:nvSpPr>
          <p:cNvPr id="7" name="Down Arrow 8">
            <a:extLst>
              <a:ext uri="{FF2B5EF4-FFF2-40B4-BE49-F238E27FC236}">
                <a16:creationId xmlns:a16="http://schemas.microsoft.com/office/drawing/2014/main" id="{3FDAE509-6D50-4AF6-A7DC-08E5A5D9B20F}"/>
              </a:ext>
            </a:extLst>
          </p:cNvPr>
          <p:cNvSpPr/>
          <p:nvPr/>
        </p:nvSpPr>
        <p:spPr>
          <a:xfrm rot="13577914">
            <a:off x="1191478" y="1815279"/>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Down Arrow 8">
            <a:extLst>
              <a:ext uri="{FF2B5EF4-FFF2-40B4-BE49-F238E27FC236}">
                <a16:creationId xmlns:a16="http://schemas.microsoft.com/office/drawing/2014/main" id="{AEB0D8D7-7D1C-4C4C-8C9C-57A3DFFB4872}"/>
              </a:ext>
            </a:extLst>
          </p:cNvPr>
          <p:cNvSpPr/>
          <p:nvPr/>
        </p:nvSpPr>
        <p:spPr>
          <a:xfrm rot="7299621">
            <a:off x="6627078" y="3506920"/>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817540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41B4D4-A033-4C82-8C62-2DEA3B2097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0" y="1289457"/>
            <a:ext cx="7593072" cy="5321461"/>
          </a:xfrm>
          <a:prstGeom prst="rect">
            <a:avLst/>
          </a:prstGeom>
          <a:ln>
            <a:noFill/>
          </a:ln>
          <a:effectLst>
            <a:outerShdw blurRad="292100" dist="139700" dir="2700000" algn="tl" rotWithShape="0">
              <a:srgbClr val="333333">
                <a:alpha val="65000"/>
              </a:srgbClr>
            </a:outerShdw>
          </a:effectLst>
        </p:spPr>
      </p:pic>
      <p:sp>
        <p:nvSpPr>
          <p:cNvPr id="15363" name="Title 13"/>
          <p:cNvSpPr>
            <a:spLocks noGrp="1"/>
          </p:cNvSpPr>
          <p:nvPr>
            <p:ph type="title"/>
          </p:nvPr>
        </p:nvSpPr>
        <p:spPr/>
        <p:txBody>
          <a:bodyPr/>
          <a:lstStyle/>
          <a:p>
            <a:pPr eaLnBrk="1" hangingPunct="1"/>
            <a:r>
              <a:rPr lang="pt-BR" dirty="0"/>
              <a:t>Como acessar as bases de dados da EBSCO</a:t>
            </a:r>
            <a:endParaRPr lang="en-US" altLang="en-US" sz="4000" b="1" dirty="0">
              <a:solidFill>
                <a:srgbClr val="1FA64A"/>
              </a:solidFill>
              <a:latin typeface="Calibri" panose="020F0502020204030204" pitchFamily="34" charset="0"/>
              <a:cs typeface="Calibri" panose="020F0502020204030204" pitchFamily="34" charset="0"/>
            </a:endParaRPr>
          </a:p>
        </p:txBody>
      </p:sp>
      <p:sp>
        <p:nvSpPr>
          <p:cNvPr id="7" name="Arrow: Pentagon 6">
            <a:extLst>
              <a:ext uri="{FF2B5EF4-FFF2-40B4-BE49-F238E27FC236}">
                <a16:creationId xmlns:a16="http://schemas.microsoft.com/office/drawing/2014/main" id="{AE27720D-B6A8-48C1-B858-B0F5827641FD}"/>
              </a:ext>
            </a:extLst>
          </p:cNvPr>
          <p:cNvSpPr/>
          <p:nvPr/>
        </p:nvSpPr>
        <p:spPr bwMode="auto">
          <a:xfrm>
            <a:off x="762000" y="5720924"/>
            <a:ext cx="2161309" cy="420255"/>
          </a:xfrm>
          <a:prstGeom prst="homePlate">
            <a:avLst/>
          </a:prstGeom>
          <a:solidFill>
            <a:srgbClr val="C00000"/>
          </a:solidFill>
          <a:ln w="19050">
            <a:solidFill>
              <a:schemeClr val="bg1"/>
            </a:solidFill>
            <a:prstDash val="solid"/>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pt-BR" sz="2000" dirty="0">
                <a:solidFill>
                  <a:schemeClr val="bg1"/>
                </a:solidFill>
                <a:latin typeface="Arial Narrow" panose="020B0606020202030204" pitchFamily="34" charset="0"/>
              </a:rPr>
              <a:t>Clique em </a:t>
            </a:r>
            <a:r>
              <a:rPr lang="pt-BR" sz="2000" b="1" dirty="0">
                <a:solidFill>
                  <a:schemeClr val="bg1"/>
                </a:solidFill>
                <a:latin typeface="Arial Narrow" panose="020B0606020202030204" pitchFamily="34" charset="0"/>
              </a:rPr>
              <a:t>Base</a:t>
            </a:r>
            <a:endParaRPr lang="en-US" sz="2000" b="1" dirty="0">
              <a:solidFill>
                <a:schemeClr val="bg1"/>
              </a:solidFill>
              <a:latin typeface="Arial Narrow" panose="020B0606020202030204" pitchFamily="34" charset="0"/>
            </a:endParaRPr>
          </a:p>
        </p:txBody>
      </p:sp>
      <p:sp>
        <p:nvSpPr>
          <p:cNvPr id="15" name="Oval 14">
            <a:extLst>
              <a:ext uri="{FF2B5EF4-FFF2-40B4-BE49-F238E27FC236}">
                <a16:creationId xmlns:a16="http://schemas.microsoft.com/office/drawing/2014/main" id="{2FB6CB2C-DB75-4B2E-AFD3-798E30833C34}"/>
              </a:ext>
            </a:extLst>
          </p:cNvPr>
          <p:cNvSpPr/>
          <p:nvPr/>
        </p:nvSpPr>
        <p:spPr>
          <a:xfrm>
            <a:off x="282331" y="5598311"/>
            <a:ext cx="648000" cy="648000"/>
          </a:xfrm>
          <a:prstGeom prst="ellipse">
            <a:avLst/>
          </a:prstGeom>
          <a:solidFill>
            <a:schemeClr val="tx1"/>
          </a:solidFill>
          <a:ln w="19050">
            <a:solidFill>
              <a:schemeClr val="bg1"/>
            </a:solidFill>
            <a:prstDash val="solid"/>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pt-BR" sz="3200" b="1" dirty="0">
                <a:solidFill>
                  <a:srgbClr val="FFFF00"/>
                </a:solidFill>
                <a:latin typeface="+mj-lt"/>
              </a:rPr>
              <a:t>1</a:t>
            </a:r>
            <a:endParaRPr lang="en-US" sz="3200" b="1" dirty="0">
              <a:solidFill>
                <a:srgbClr val="FFFF00"/>
              </a:solidFill>
              <a:latin typeface="+mj-lt"/>
            </a:endParaRPr>
          </a:p>
        </p:txBody>
      </p:sp>
      <p:sp>
        <p:nvSpPr>
          <p:cNvPr id="16" name="Arrow: Pentagon 15">
            <a:extLst>
              <a:ext uri="{FF2B5EF4-FFF2-40B4-BE49-F238E27FC236}">
                <a16:creationId xmlns:a16="http://schemas.microsoft.com/office/drawing/2014/main" id="{2F6A2E61-64C1-4F9D-91A7-E74BD6B085CA}"/>
              </a:ext>
            </a:extLst>
          </p:cNvPr>
          <p:cNvSpPr/>
          <p:nvPr/>
        </p:nvSpPr>
        <p:spPr bwMode="auto">
          <a:xfrm>
            <a:off x="1462294" y="4957424"/>
            <a:ext cx="2161309" cy="420255"/>
          </a:xfrm>
          <a:prstGeom prst="homePlate">
            <a:avLst/>
          </a:prstGeom>
          <a:solidFill>
            <a:srgbClr val="C00000"/>
          </a:solidFill>
          <a:ln w="19050">
            <a:solidFill>
              <a:schemeClr val="bg1"/>
            </a:solidFill>
            <a:prstDash val="solid"/>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pt-BR" sz="2000" dirty="0">
                <a:solidFill>
                  <a:schemeClr val="bg1"/>
                </a:solidFill>
                <a:latin typeface="Arial Narrow" panose="020B0606020202030204" pitchFamily="34" charset="0"/>
              </a:rPr>
              <a:t>Digite </a:t>
            </a:r>
            <a:r>
              <a:rPr lang="pt-BR" sz="2000" b="1" dirty="0">
                <a:solidFill>
                  <a:schemeClr val="bg1"/>
                </a:solidFill>
                <a:latin typeface="Arial Narrow" panose="020B0606020202030204" pitchFamily="34" charset="0"/>
              </a:rPr>
              <a:t>EBSCO</a:t>
            </a:r>
            <a:endParaRPr lang="en-US" sz="2000" b="1" dirty="0">
              <a:solidFill>
                <a:schemeClr val="bg1"/>
              </a:solidFill>
              <a:latin typeface="Arial Narrow" panose="020B0606020202030204" pitchFamily="34" charset="0"/>
            </a:endParaRPr>
          </a:p>
        </p:txBody>
      </p:sp>
      <p:sp>
        <p:nvSpPr>
          <p:cNvPr id="17" name="Oval 16">
            <a:extLst>
              <a:ext uri="{FF2B5EF4-FFF2-40B4-BE49-F238E27FC236}">
                <a16:creationId xmlns:a16="http://schemas.microsoft.com/office/drawing/2014/main" id="{E82ABF61-FD76-4172-B6B4-5D5EA5F5629A}"/>
              </a:ext>
            </a:extLst>
          </p:cNvPr>
          <p:cNvSpPr/>
          <p:nvPr/>
        </p:nvSpPr>
        <p:spPr>
          <a:xfrm>
            <a:off x="982625" y="4834811"/>
            <a:ext cx="648000" cy="648000"/>
          </a:xfrm>
          <a:prstGeom prst="ellipse">
            <a:avLst/>
          </a:prstGeom>
          <a:solidFill>
            <a:schemeClr val="tx1"/>
          </a:solidFill>
          <a:ln w="19050">
            <a:solidFill>
              <a:schemeClr val="bg1"/>
            </a:solidFill>
            <a:prstDash val="solid"/>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pt-BR" sz="3200" b="1" dirty="0">
                <a:solidFill>
                  <a:srgbClr val="FFFF00"/>
                </a:solidFill>
                <a:latin typeface="+mj-lt"/>
              </a:rPr>
              <a:t>2</a:t>
            </a:r>
            <a:endParaRPr lang="en-US" sz="3200" b="1" dirty="0">
              <a:solidFill>
                <a:srgbClr val="FFFF00"/>
              </a:solidFill>
              <a:latin typeface="+mj-lt"/>
            </a:endParaRPr>
          </a:p>
        </p:txBody>
      </p:sp>
      <p:grpSp>
        <p:nvGrpSpPr>
          <p:cNvPr id="2" name="Group 1">
            <a:extLst>
              <a:ext uri="{FF2B5EF4-FFF2-40B4-BE49-F238E27FC236}">
                <a16:creationId xmlns:a16="http://schemas.microsoft.com/office/drawing/2014/main" id="{902AC728-5E67-4D0C-A9BD-1535A7983B23}"/>
              </a:ext>
            </a:extLst>
          </p:cNvPr>
          <p:cNvGrpSpPr/>
          <p:nvPr/>
        </p:nvGrpSpPr>
        <p:grpSpPr>
          <a:xfrm rot="1580772">
            <a:off x="2782783" y="4097252"/>
            <a:ext cx="2640978" cy="648000"/>
            <a:chOff x="2675870" y="4414556"/>
            <a:chExt cx="2640978" cy="648000"/>
          </a:xfrm>
        </p:grpSpPr>
        <p:sp>
          <p:nvSpPr>
            <p:cNvPr id="18" name="Arrow: Pentagon 17">
              <a:extLst>
                <a:ext uri="{FF2B5EF4-FFF2-40B4-BE49-F238E27FC236}">
                  <a16:creationId xmlns:a16="http://schemas.microsoft.com/office/drawing/2014/main" id="{33F5455E-D73D-41A2-8476-57F5C6A5C6BD}"/>
                </a:ext>
              </a:extLst>
            </p:cNvPr>
            <p:cNvSpPr/>
            <p:nvPr/>
          </p:nvSpPr>
          <p:spPr bwMode="auto">
            <a:xfrm>
              <a:off x="3155539" y="4537169"/>
              <a:ext cx="2161309" cy="420255"/>
            </a:xfrm>
            <a:prstGeom prst="homePlate">
              <a:avLst/>
            </a:prstGeom>
            <a:solidFill>
              <a:srgbClr val="C00000"/>
            </a:solidFill>
            <a:ln w="19050">
              <a:solidFill>
                <a:schemeClr val="bg1"/>
              </a:solidFill>
              <a:prstDash val="solid"/>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pt-BR" sz="2000" dirty="0">
                  <a:solidFill>
                    <a:schemeClr val="bg1"/>
                  </a:solidFill>
                  <a:latin typeface="Arial Narrow" panose="020B0606020202030204" pitchFamily="34" charset="0"/>
                </a:rPr>
                <a:t>Clique </a:t>
              </a:r>
              <a:r>
                <a:rPr lang="pt-BR" sz="2000" b="1" dirty="0">
                  <a:solidFill>
                    <a:schemeClr val="bg1"/>
                  </a:solidFill>
                  <a:latin typeface="Arial Narrow" panose="020B0606020202030204" pitchFamily="34" charset="0"/>
                </a:rPr>
                <a:t>Enviar</a:t>
              </a:r>
              <a:endParaRPr lang="en-US" sz="2000" b="1" dirty="0">
                <a:solidFill>
                  <a:schemeClr val="bg1"/>
                </a:solidFill>
                <a:latin typeface="Arial Narrow" panose="020B0606020202030204" pitchFamily="34" charset="0"/>
              </a:endParaRPr>
            </a:p>
          </p:txBody>
        </p:sp>
        <p:sp>
          <p:nvSpPr>
            <p:cNvPr id="19" name="Oval 18">
              <a:extLst>
                <a:ext uri="{FF2B5EF4-FFF2-40B4-BE49-F238E27FC236}">
                  <a16:creationId xmlns:a16="http://schemas.microsoft.com/office/drawing/2014/main" id="{928A6FD2-C230-4C6F-BBA3-DE9A5E6DB604}"/>
                </a:ext>
              </a:extLst>
            </p:cNvPr>
            <p:cNvSpPr/>
            <p:nvPr/>
          </p:nvSpPr>
          <p:spPr>
            <a:xfrm>
              <a:off x="2675870" y="4414556"/>
              <a:ext cx="648000" cy="648000"/>
            </a:xfrm>
            <a:prstGeom prst="ellipse">
              <a:avLst/>
            </a:prstGeom>
            <a:solidFill>
              <a:schemeClr val="tx1"/>
            </a:solidFill>
            <a:ln w="19050">
              <a:solidFill>
                <a:schemeClr val="bg1"/>
              </a:solidFill>
              <a:prstDash val="solid"/>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pt-BR" sz="3200" b="1" dirty="0">
                  <a:solidFill>
                    <a:srgbClr val="FFFF00"/>
                  </a:solidFill>
                  <a:latin typeface="+mj-lt"/>
                </a:rPr>
                <a:t>3</a:t>
              </a:r>
              <a:endParaRPr lang="en-US" sz="3200" b="1" dirty="0">
                <a:solidFill>
                  <a:srgbClr val="FFFF00"/>
                </a:solidFill>
                <a:latin typeface="+mj-lt"/>
              </a:endParaRPr>
            </a:p>
          </p:txBody>
        </p:sp>
      </p:grpSp>
    </p:spTree>
    <p:extLst>
      <p:ext uri="{BB962C8B-B14F-4D97-AF65-F5344CB8AC3E}">
        <p14:creationId xmlns:p14="http://schemas.microsoft.com/office/powerpoint/2010/main" val="2165341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4E272-9BC6-47AF-B88C-A7EAFC12978A}"/>
              </a:ext>
            </a:extLst>
          </p:cNvPr>
          <p:cNvSpPr>
            <a:spLocks noGrp="1"/>
          </p:cNvSpPr>
          <p:nvPr>
            <p:ph type="title"/>
          </p:nvPr>
        </p:nvSpPr>
        <p:spPr/>
        <p:txBody>
          <a:bodyPr/>
          <a:lstStyle/>
          <a:p>
            <a:r>
              <a:rPr lang="pt-BR" dirty="0"/>
              <a:t>Histórico de busca</a:t>
            </a:r>
            <a:endParaRPr lang="en-US" dirty="0">
              <a:solidFill>
                <a:schemeClr val="tx1"/>
              </a:solidFill>
            </a:endParaRPr>
          </a:p>
        </p:txBody>
      </p:sp>
    </p:spTree>
    <p:extLst>
      <p:ext uri="{BB962C8B-B14F-4D97-AF65-F5344CB8AC3E}">
        <p14:creationId xmlns:p14="http://schemas.microsoft.com/office/powerpoint/2010/main" val="1089842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3">
            <a:extLst>
              <a:ext uri="{FF2B5EF4-FFF2-40B4-BE49-F238E27FC236}">
                <a16:creationId xmlns:a16="http://schemas.microsoft.com/office/drawing/2014/main" id="{841B8379-783B-4B38-A1D7-90F1DE2F3073}"/>
              </a:ext>
            </a:extLst>
          </p:cNvPr>
          <p:cNvSpPr>
            <a:spLocks noGrp="1"/>
          </p:cNvSpPr>
          <p:nvPr>
            <p:ph type="title"/>
          </p:nvPr>
        </p:nvSpPr>
        <p:spPr>
          <a:xfrm>
            <a:off x="2542949" y="152399"/>
            <a:ext cx="6501039" cy="882715"/>
          </a:xfrm>
        </p:spPr>
        <p:txBody>
          <a:bodyPr/>
          <a:lstStyle/>
          <a:p>
            <a:pPr eaLnBrk="1" hangingPunct="1"/>
            <a:r>
              <a:rPr lang="pt-BR" dirty="0"/>
              <a:t>Histórico de busca</a:t>
            </a:r>
            <a:endParaRPr lang="en-US" altLang="en-US" b="1" dirty="0">
              <a:solidFill>
                <a:srgbClr val="1FA64A"/>
              </a:solidFill>
            </a:endParaRPr>
          </a:p>
        </p:txBody>
      </p:sp>
      <p:pic>
        <p:nvPicPr>
          <p:cNvPr id="8" name="Picture 7">
            <a:extLst>
              <a:ext uri="{FF2B5EF4-FFF2-40B4-BE49-F238E27FC236}">
                <a16:creationId xmlns:a16="http://schemas.microsoft.com/office/drawing/2014/main" id="{ED53F31F-C31C-4379-8175-9AF749D4F136}"/>
              </a:ext>
            </a:extLst>
          </p:cNvPr>
          <p:cNvPicPr>
            <a:picLocks noChangeAspect="1"/>
          </p:cNvPicPr>
          <p:nvPr/>
        </p:nvPicPr>
        <p:blipFill rotWithShape="1">
          <a:blip r:embed="rId3"/>
          <a:srcRect b="50602"/>
          <a:stretch/>
        </p:blipFill>
        <p:spPr>
          <a:xfrm>
            <a:off x="387018" y="1864937"/>
            <a:ext cx="8369964" cy="3027104"/>
          </a:xfrm>
          <a:prstGeom prst="rect">
            <a:avLst/>
          </a:prstGeom>
          <a:ln>
            <a:solidFill>
              <a:schemeClr val="bg2">
                <a:lumMod val="75000"/>
              </a:schemeClr>
            </a:solidFill>
          </a:ln>
        </p:spPr>
      </p:pic>
      <p:sp>
        <p:nvSpPr>
          <p:cNvPr id="10" name="Down Arrow 8">
            <a:extLst>
              <a:ext uri="{FF2B5EF4-FFF2-40B4-BE49-F238E27FC236}">
                <a16:creationId xmlns:a16="http://schemas.microsoft.com/office/drawing/2014/main" id="{145D79AB-1870-4E75-823F-0CFAF1F106A9}"/>
              </a:ext>
            </a:extLst>
          </p:cNvPr>
          <p:cNvSpPr/>
          <p:nvPr/>
        </p:nvSpPr>
        <p:spPr>
          <a:xfrm rot="8034394">
            <a:off x="5031958" y="4456899"/>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8571940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5BA728-31B2-481B-B8B2-39A96BD60CBF}"/>
              </a:ext>
            </a:extLst>
          </p:cNvPr>
          <p:cNvPicPr>
            <a:picLocks noChangeAspect="1"/>
          </p:cNvPicPr>
          <p:nvPr/>
        </p:nvPicPr>
        <p:blipFill rotWithShape="1">
          <a:blip r:embed="rId3"/>
          <a:srcRect r="2826" b="28671"/>
          <a:stretch/>
        </p:blipFill>
        <p:spPr>
          <a:xfrm>
            <a:off x="904239" y="935733"/>
            <a:ext cx="7335520" cy="3942261"/>
          </a:xfrm>
          <a:prstGeom prst="rect">
            <a:avLst/>
          </a:prstGeom>
          <a:effectLst>
            <a:outerShdw blurRad="50800" dist="38100" dir="2700000" algn="tl" rotWithShape="0">
              <a:prstClr val="black">
                <a:alpha val="40000"/>
              </a:prstClr>
            </a:outerShdw>
          </a:effectLst>
        </p:spPr>
      </p:pic>
      <p:sp>
        <p:nvSpPr>
          <p:cNvPr id="12" name="Title 13">
            <a:extLst>
              <a:ext uri="{FF2B5EF4-FFF2-40B4-BE49-F238E27FC236}">
                <a16:creationId xmlns:a16="http://schemas.microsoft.com/office/drawing/2014/main" id="{841B8379-783B-4B38-A1D7-90F1DE2F3073}"/>
              </a:ext>
            </a:extLst>
          </p:cNvPr>
          <p:cNvSpPr>
            <a:spLocks noGrp="1"/>
          </p:cNvSpPr>
          <p:nvPr>
            <p:ph type="title"/>
          </p:nvPr>
        </p:nvSpPr>
        <p:spPr>
          <a:xfrm>
            <a:off x="2542949" y="152399"/>
            <a:ext cx="6501039" cy="882715"/>
          </a:xfrm>
        </p:spPr>
        <p:txBody>
          <a:bodyPr/>
          <a:lstStyle/>
          <a:p>
            <a:pPr eaLnBrk="1" hangingPunct="1"/>
            <a:r>
              <a:rPr lang="pt-BR" dirty="0"/>
              <a:t>Histórico de busca</a:t>
            </a:r>
            <a:endParaRPr lang="en-US" altLang="en-US" b="1" dirty="0">
              <a:solidFill>
                <a:srgbClr val="1FA64A"/>
              </a:solidFill>
            </a:endParaRPr>
          </a:p>
        </p:txBody>
      </p:sp>
      <p:sp>
        <p:nvSpPr>
          <p:cNvPr id="7" name="Down Arrow 8">
            <a:extLst>
              <a:ext uri="{FF2B5EF4-FFF2-40B4-BE49-F238E27FC236}">
                <a16:creationId xmlns:a16="http://schemas.microsoft.com/office/drawing/2014/main" id="{3FDAE509-6D50-4AF6-A7DC-08E5A5D9B20F}"/>
              </a:ext>
            </a:extLst>
          </p:cNvPr>
          <p:cNvSpPr/>
          <p:nvPr/>
        </p:nvSpPr>
        <p:spPr>
          <a:xfrm rot="10800000">
            <a:off x="2644358" y="1601880"/>
            <a:ext cx="323797" cy="290922"/>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Down Arrow 8">
            <a:extLst>
              <a:ext uri="{FF2B5EF4-FFF2-40B4-BE49-F238E27FC236}">
                <a16:creationId xmlns:a16="http://schemas.microsoft.com/office/drawing/2014/main" id="{AEB0D8D7-7D1C-4C4C-8C9C-57A3DFFB4872}"/>
              </a:ext>
            </a:extLst>
          </p:cNvPr>
          <p:cNvSpPr/>
          <p:nvPr/>
        </p:nvSpPr>
        <p:spPr>
          <a:xfrm rot="2647581">
            <a:off x="6112422" y="1650325"/>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Content Placeholder 8">
            <a:extLst>
              <a:ext uri="{FF2B5EF4-FFF2-40B4-BE49-F238E27FC236}">
                <a16:creationId xmlns:a16="http://schemas.microsoft.com/office/drawing/2014/main" id="{0FE39F49-F517-4E43-A2D3-BC4FD4D31EAB}"/>
              </a:ext>
            </a:extLst>
          </p:cNvPr>
          <p:cNvSpPr txBox="1">
            <a:spLocks/>
          </p:cNvSpPr>
          <p:nvPr/>
        </p:nvSpPr>
        <p:spPr>
          <a:xfrm>
            <a:off x="244763" y="4946110"/>
            <a:ext cx="8654473" cy="1504331"/>
          </a:xfrm>
          <a:prstGeom prst="rect">
            <a:avLst/>
          </a:prstGeom>
        </p:spPr>
        <p:txBody>
          <a:bodyPr>
            <a:normAutofit fontScale="92500"/>
          </a:bodyPr>
          <a:lstStyle/>
          <a:p>
            <a:pPr marL="342900" indent="-166688" eaLnBrk="0" hangingPunct="0">
              <a:spcBef>
                <a:spcPct val="20000"/>
              </a:spcBef>
              <a:buClr>
                <a:schemeClr val="tx2"/>
              </a:buClr>
              <a:buFont typeface="Arial" pitchFamily="34" charset="0"/>
              <a:buChar char="•"/>
              <a:defRPr/>
            </a:pPr>
            <a:r>
              <a:rPr lang="pt-BR" sz="2000" dirty="0">
                <a:latin typeface="Calibri" panose="020F0502020204030204" pitchFamily="34" charset="0"/>
                <a:cs typeface="Calibri" panose="020F0502020204030204" pitchFamily="34" charset="0"/>
              </a:rPr>
              <a:t>O histórico de busca, permite revisitar as buscas feitas durantes uma sessão;</a:t>
            </a:r>
          </a:p>
          <a:p>
            <a:pPr marL="342900" indent="-166688" eaLnBrk="0" hangingPunct="0">
              <a:spcBef>
                <a:spcPct val="20000"/>
              </a:spcBef>
              <a:buClr>
                <a:schemeClr val="tx2"/>
              </a:buClr>
              <a:buFont typeface="Arial" pitchFamily="34" charset="0"/>
              <a:buChar char="•"/>
              <a:defRPr/>
            </a:pPr>
            <a:r>
              <a:rPr lang="pt-BR" sz="2000" dirty="0">
                <a:latin typeface="Calibri" panose="020F0502020204030204" pitchFamily="34" charset="0"/>
                <a:cs typeface="Calibri" panose="020F0502020204030204" pitchFamily="34" charset="0"/>
              </a:rPr>
              <a:t>Permite, ainda, </a:t>
            </a:r>
            <a:r>
              <a:rPr lang="pt-BR" sz="2000" b="1" dirty="0">
                <a:latin typeface="Calibri" panose="020F0502020204030204" pitchFamily="34" charset="0"/>
                <a:cs typeface="Calibri" panose="020F0502020204030204" pitchFamily="34" charset="0"/>
              </a:rPr>
              <a:t>combinar as buscas </a:t>
            </a:r>
            <a:r>
              <a:rPr lang="pt-BR" sz="2000" dirty="0">
                <a:latin typeface="Calibri" panose="020F0502020204030204" pitchFamily="34" charset="0"/>
                <a:cs typeface="Calibri" panose="020F0502020204030204" pitchFamily="34" charset="0"/>
              </a:rPr>
              <a:t>utilizando os operadores booleanos AND e OR.</a:t>
            </a:r>
          </a:p>
          <a:p>
            <a:pPr marL="342900" indent="-166688" eaLnBrk="0" hangingPunct="0">
              <a:spcBef>
                <a:spcPct val="20000"/>
              </a:spcBef>
              <a:buClr>
                <a:schemeClr val="tx2"/>
              </a:buClr>
              <a:buFont typeface="Arial" pitchFamily="34" charset="0"/>
              <a:buChar char="•"/>
              <a:defRPr/>
            </a:pPr>
            <a:r>
              <a:rPr lang="pt-BR" sz="2000" dirty="0">
                <a:latin typeface="Calibri" panose="020F0502020204030204" pitchFamily="34" charset="0"/>
                <a:cs typeface="Calibri" panose="020F0502020204030204" pitchFamily="34" charset="0"/>
              </a:rPr>
              <a:t>É uma forma de busca recomendada quando os tópicos buscados são muito distintos e já se sabe quais são.</a:t>
            </a:r>
          </a:p>
        </p:txBody>
      </p:sp>
      <p:sp>
        <p:nvSpPr>
          <p:cNvPr id="10" name="Down Arrow 8">
            <a:extLst>
              <a:ext uri="{FF2B5EF4-FFF2-40B4-BE49-F238E27FC236}">
                <a16:creationId xmlns:a16="http://schemas.microsoft.com/office/drawing/2014/main" id="{DBAB5D54-029E-47A7-A26D-1745C4DE82AA}"/>
              </a:ext>
            </a:extLst>
          </p:cNvPr>
          <p:cNvSpPr/>
          <p:nvPr/>
        </p:nvSpPr>
        <p:spPr>
          <a:xfrm rot="10800000">
            <a:off x="3309838" y="1601881"/>
            <a:ext cx="323797" cy="290922"/>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Down Arrow 8">
            <a:extLst>
              <a:ext uri="{FF2B5EF4-FFF2-40B4-BE49-F238E27FC236}">
                <a16:creationId xmlns:a16="http://schemas.microsoft.com/office/drawing/2014/main" id="{6801991C-8A83-4080-AC80-C325C970DB13}"/>
              </a:ext>
            </a:extLst>
          </p:cNvPr>
          <p:cNvSpPr/>
          <p:nvPr/>
        </p:nvSpPr>
        <p:spPr>
          <a:xfrm rot="13577914">
            <a:off x="674243" y="2855283"/>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168464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3">
            <a:extLst>
              <a:ext uri="{FF2B5EF4-FFF2-40B4-BE49-F238E27FC236}">
                <a16:creationId xmlns:a16="http://schemas.microsoft.com/office/drawing/2014/main" id="{BD1F421B-3262-4CC3-BD33-D593C7109824}"/>
              </a:ext>
            </a:extLst>
          </p:cNvPr>
          <p:cNvSpPr txBox="1">
            <a:spLocks noChangeArrowheads="1"/>
          </p:cNvSpPr>
          <p:nvPr/>
        </p:nvSpPr>
        <p:spPr bwMode="auto">
          <a:xfrm>
            <a:off x="2737543" y="3122092"/>
            <a:ext cx="4183856"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algn="ctr">
              <a:buFont typeface="Wingdings" panose="05000000000000000000" pitchFamily="2" charset="2"/>
              <a:buNone/>
            </a:pPr>
            <a:r>
              <a:rPr lang="pt-BR" altLang="es-419" sz="1800" dirty="0"/>
              <a:t>Para obter mais ajuda, visite o</a:t>
            </a:r>
          </a:p>
          <a:p>
            <a:pPr algn="ctr">
              <a:buFont typeface="Wingdings" panose="05000000000000000000" pitchFamily="2" charset="2"/>
              <a:buNone/>
            </a:pPr>
            <a:r>
              <a:rPr lang="pt-BR" altLang="es-419" sz="1800" dirty="0"/>
              <a:t>site de </a:t>
            </a:r>
            <a:r>
              <a:rPr lang="pt-BR" altLang="es-419" sz="1800" b="1" dirty="0"/>
              <a:t>suporte da EBSCO </a:t>
            </a:r>
            <a:r>
              <a:rPr lang="es-MX" altLang="es-419" sz="2700" dirty="0">
                <a:hlinkClick r:id="rId2"/>
              </a:rPr>
              <a:t>http://connect.ebsco.com</a:t>
            </a:r>
            <a:endParaRPr lang="es-MX" altLang="es-419" sz="2700" dirty="0"/>
          </a:p>
          <a:p>
            <a:pPr algn="ctr">
              <a:buFont typeface="Wingdings" panose="05000000000000000000" pitchFamily="2" charset="2"/>
              <a:buNone/>
            </a:pPr>
            <a:endParaRPr lang="es-MX" altLang="es-419" sz="2700" dirty="0"/>
          </a:p>
          <a:p>
            <a:pPr algn="ctr">
              <a:buFont typeface="Wingdings" panose="05000000000000000000" pitchFamily="2" charset="2"/>
              <a:buNone/>
            </a:pPr>
            <a:r>
              <a:rPr lang="pt-BR" altLang="es-419" sz="1800" dirty="0"/>
              <a:t>Suporte da </a:t>
            </a:r>
            <a:r>
              <a:rPr lang="pt-BR" altLang="es-419" sz="1800" b="1" dirty="0"/>
              <a:t>EBSCO em Português:</a:t>
            </a:r>
          </a:p>
          <a:p>
            <a:pPr algn="ctr"/>
            <a:r>
              <a:rPr lang="pt-BR" sz="2700" dirty="0">
                <a:hlinkClick r:id="rId3"/>
              </a:rPr>
              <a:t>http://bit.ly/ajuda-ebsco</a:t>
            </a:r>
            <a:r>
              <a:rPr lang="pt-BR" sz="2700" dirty="0"/>
              <a:t> </a:t>
            </a:r>
          </a:p>
          <a:p>
            <a:pPr algn="ctr">
              <a:buFont typeface="Wingdings" panose="05000000000000000000" pitchFamily="2" charset="2"/>
              <a:buNone/>
            </a:pPr>
            <a:endParaRPr lang="en-US" altLang="es-419" sz="1800" dirty="0"/>
          </a:p>
        </p:txBody>
      </p:sp>
      <p:pic>
        <p:nvPicPr>
          <p:cNvPr id="6" name="Picture 1" title="EBSCOhost Logo">
            <a:extLst>
              <a:ext uri="{FF2B5EF4-FFF2-40B4-BE49-F238E27FC236}">
                <a16:creationId xmlns:a16="http://schemas.microsoft.com/office/drawing/2014/main" id="{2D6026CD-D155-4EF8-A00F-3EF4298FE8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40644" y="1095375"/>
            <a:ext cx="6441281" cy="181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210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41B4D4-A033-4C82-8C62-2DEA3B2097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0" y="1289457"/>
            <a:ext cx="7593072" cy="5321461"/>
          </a:xfrm>
          <a:prstGeom prst="rect">
            <a:avLst/>
          </a:prstGeom>
          <a:ln>
            <a:noFill/>
          </a:ln>
          <a:effectLst>
            <a:outerShdw blurRad="292100" dist="139700" dir="2700000" algn="tl" rotWithShape="0">
              <a:srgbClr val="333333">
                <a:alpha val="65000"/>
              </a:srgbClr>
            </a:outerShdw>
          </a:effectLst>
        </p:spPr>
      </p:pic>
      <p:sp>
        <p:nvSpPr>
          <p:cNvPr id="15363" name="Title 13"/>
          <p:cNvSpPr>
            <a:spLocks noGrp="1"/>
          </p:cNvSpPr>
          <p:nvPr>
            <p:ph type="title"/>
          </p:nvPr>
        </p:nvSpPr>
        <p:spPr/>
        <p:txBody>
          <a:bodyPr/>
          <a:lstStyle/>
          <a:p>
            <a:pPr eaLnBrk="1" hangingPunct="1"/>
            <a:r>
              <a:rPr lang="pt-BR" dirty="0"/>
              <a:t>Como acessar as bases de dados da EBSCO</a:t>
            </a:r>
            <a:endParaRPr lang="en-US" altLang="en-US" sz="4000" b="1" dirty="0">
              <a:solidFill>
                <a:srgbClr val="1FA64A"/>
              </a:solidFill>
              <a:latin typeface="Calibri" panose="020F0502020204030204" pitchFamily="34" charset="0"/>
              <a:cs typeface="Calibri" panose="020F0502020204030204" pitchFamily="34" charset="0"/>
            </a:endParaRPr>
          </a:p>
        </p:txBody>
      </p:sp>
      <p:sp>
        <p:nvSpPr>
          <p:cNvPr id="7" name="Arrow: Pentagon 6">
            <a:extLst>
              <a:ext uri="{FF2B5EF4-FFF2-40B4-BE49-F238E27FC236}">
                <a16:creationId xmlns:a16="http://schemas.microsoft.com/office/drawing/2014/main" id="{AE27720D-B6A8-48C1-B858-B0F5827641FD}"/>
              </a:ext>
            </a:extLst>
          </p:cNvPr>
          <p:cNvSpPr/>
          <p:nvPr/>
        </p:nvSpPr>
        <p:spPr bwMode="auto">
          <a:xfrm>
            <a:off x="4761952" y="5896415"/>
            <a:ext cx="2161309" cy="420255"/>
          </a:xfrm>
          <a:prstGeom prst="homePlate">
            <a:avLst/>
          </a:prstGeom>
          <a:solidFill>
            <a:srgbClr val="FF0000"/>
          </a:solidFill>
          <a:ln w="190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pt-BR" sz="2800" i="0" u="none" strike="noStrike" cap="none" normalizeH="0" baseline="-25000" dirty="0">
                <a:ln>
                  <a:noFill/>
                </a:ln>
                <a:solidFill>
                  <a:schemeClr val="bg1"/>
                </a:solidFill>
                <a:effectLst/>
                <a:latin typeface="Calibri" panose="020F0502020204030204" pitchFamily="34" charset="0"/>
                <a:cs typeface="Calibri" panose="020F0502020204030204" pitchFamily="34" charset="0"/>
              </a:rPr>
              <a:t>1. Clique em </a:t>
            </a:r>
            <a:r>
              <a:rPr kumimoji="0" lang="pt-BR" sz="2800" b="1" i="0" u="none" strike="noStrike" cap="none" normalizeH="0" baseline="-25000" dirty="0">
                <a:ln>
                  <a:noFill/>
                </a:ln>
                <a:solidFill>
                  <a:schemeClr val="bg1"/>
                </a:solidFill>
                <a:effectLst/>
                <a:latin typeface="Calibri" panose="020F0502020204030204" pitchFamily="34" charset="0"/>
                <a:cs typeface="Calibri" panose="020F0502020204030204" pitchFamily="34" charset="0"/>
              </a:rPr>
              <a:t>Base</a:t>
            </a:r>
            <a:endParaRPr kumimoji="0" lang="en-US" sz="2800" b="1" i="0" u="none" strike="noStrike" cap="none" normalizeH="0" baseline="-25000" dirty="0">
              <a:ln>
                <a:noFill/>
              </a:ln>
              <a:solidFill>
                <a:schemeClr val="bg1"/>
              </a:solidFill>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D3FBA375-2770-4F36-8B59-6706B5023F71}"/>
              </a:ext>
            </a:extLst>
          </p:cNvPr>
          <p:cNvSpPr/>
          <p:nvPr/>
        </p:nvSpPr>
        <p:spPr>
          <a:xfrm>
            <a:off x="2715491" y="3121891"/>
            <a:ext cx="5532582" cy="3380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pt-BR" sz="1200" dirty="0">
                <a:solidFill>
                  <a:schemeClr val="tx1"/>
                </a:solidFill>
                <a:latin typeface="Arial" panose="020B0604020202020204" pitchFamily="34" charset="0"/>
                <a:cs typeface="Arial" panose="020B0604020202020204" pitchFamily="34" charset="0"/>
              </a:rPr>
              <a:t>Buscar base (Resultado da busca)</a:t>
            </a:r>
          </a:p>
          <a:p>
            <a:r>
              <a:rPr lang="pt-BR" sz="1200" dirty="0">
                <a:solidFill>
                  <a:schemeClr val="tx1"/>
                </a:solidFill>
                <a:latin typeface="Arial" panose="020B0604020202020204" pitchFamily="34" charset="0"/>
                <a:cs typeface="Arial" panose="020B0604020202020204" pitchFamily="34" charset="0"/>
              </a:rPr>
              <a:t>Você buscou por "</a:t>
            </a:r>
            <a:r>
              <a:rPr lang="pt-BR" sz="1200" b="1" dirty="0">
                <a:solidFill>
                  <a:schemeClr val="tx1"/>
                </a:solidFill>
                <a:latin typeface="Arial" panose="020B0604020202020204" pitchFamily="34" charset="0"/>
                <a:cs typeface="Arial" panose="020B0604020202020204" pitchFamily="34" charset="0"/>
              </a:rPr>
              <a:t>EBSCO</a:t>
            </a:r>
            <a:r>
              <a:rPr lang="pt-BR" sz="1200" dirty="0">
                <a:solidFill>
                  <a:schemeClr val="tx1"/>
                </a:solidFill>
                <a:latin typeface="Arial" panose="020B0604020202020204" pitchFamily="34" charset="0"/>
                <a:cs typeface="Arial" panose="020B0604020202020204" pitchFamily="34" charset="0"/>
              </a:rPr>
              <a:t>“</a:t>
            </a:r>
          </a:p>
          <a:p>
            <a:endParaRPr lang="en-US" sz="1200" dirty="0">
              <a:solidFill>
                <a:schemeClr val="tx1"/>
              </a:solidFill>
              <a:latin typeface="Calibri" panose="020F0502020204030204" pitchFamily="34" charset="0"/>
              <a:cs typeface="Calibri" panose="020F0502020204030204" pitchFamily="34" charset="0"/>
            </a:endParaRPr>
          </a:p>
          <a:p>
            <a:endParaRPr lang="en-US" sz="1200" dirty="0">
              <a:solidFill>
                <a:schemeClr val="tx1"/>
              </a:solidFill>
              <a:latin typeface="Calibri" panose="020F0502020204030204" pitchFamily="34" charset="0"/>
              <a:cs typeface="Calibri" panose="020F0502020204030204" pitchFamily="34" charset="0"/>
            </a:endParaRPr>
          </a:p>
        </p:txBody>
      </p:sp>
      <p:graphicFrame>
        <p:nvGraphicFramePr>
          <p:cNvPr id="8" name="Table 7">
            <a:extLst>
              <a:ext uri="{FF2B5EF4-FFF2-40B4-BE49-F238E27FC236}">
                <a16:creationId xmlns:a16="http://schemas.microsoft.com/office/drawing/2014/main" id="{6F84FCDF-70B2-476C-9A0F-38839DA72954}"/>
              </a:ext>
            </a:extLst>
          </p:cNvPr>
          <p:cNvGraphicFramePr>
            <a:graphicFrameLocks noGrp="1"/>
          </p:cNvGraphicFramePr>
          <p:nvPr/>
        </p:nvGraphicFramePr>
        <p:xfrm>
          <a:off x="2923309" y="3620655"/>
          <a:ext cx="5241635" cy="2687782"/>
        </p:xfrm>
        <a:graphic>
          <a:graphicData uri="http://schemas.openxmlformats.org/drawingml/2006/table">
            <a:tbl>
              <a:tblPr>
                <a:tableStyleId>{5C22544A-7EE6-4342-B048-85BDC9FD1C3A}</a:tableStyleId>
              </a:tblPr>
              <a:tblGrid>
                <a:gridCol w="3850051">
                  <a:extLst>
                    <a:ext uri="{9D8B030D-6E8A-4147-A177-3AD203B41FA5}">
                      <a16:colId xmlns:a16="http://schemas.microsoft.com/office/drawing/2014/main" val="1244861444"/>
                    </a:ext>
                  </a:extLst>
                </a:gridCol>
                <a:gridCol w="989571">
                  <a:extLst>
                    <a:ext uri="{9D8B030D-6E8A-4147-A177-3AD203B41FA5}">
                      <a16:colId xmlns:a16="http://schemas.microsoft.com/office/drawing/2014/main" val="3315271736"/>
                    </a:ext>
                  </a:extLst>
                </a:gridCol>
                <a:gridCol w="402013">
                  <a:extLst>
                    <a:ext uri="{9D8B030D-6E8A-4147-A177-3AD203B41FA5}">
                      <a16:colId xmlns:a16="http://schemas.microsoft.com/office/drawing/2014/main" val="1908632193"/>
                    </a:ext>
                  </a:extLst>
                </a:gridCol>
              </a:tblGrid>
              <a:tr h="310342">
                <a:tc>
                  <a:txBody>
                    <a:bodyPr/>
                    <a:lstStyle/>
                    <a:p>
                      <a:pPr algn="l" fontAlgn="ctr"/>
                      <a:r>
                        <a:rPr lang="en-US" sz="800" b="1" u="none" strike="noStrike" dirty="0">
                          <a:effectLst/>
                          <a:latin typeface="Arial" panose="020B0604020202020204" pitchFamily="34" charset="0"/>
                          <a:cs typeface="Arial" panose="020B0604020202020204" pitchFamily="34" charset="0"/>
                        </a:rPr>
                        <a:t>Nome da base</a:t>
                      </a:r>
                      <a:endParaRPr lang="en-US" sz="800" b="1" i="0" u="none" strike="noStrike" dirty="0">
                        <a:solidFill>
                          <a:srgbClr val="332A1B"/>
                        </a:solidFill>
                        <a:effectLst/>
                        <a:latin typeface="Arial" panose="020B0604020202020204" pitchFamily="34" charset="0"/>
                        <a:cs typeface="Arial" panose="020B0604020202020204" pitchFamily="34" charset="0"/>
                      </a:endParaRPr>
                    </a:p>
                  </a:txBody>
                  <a:tcPr marL="0" marR="0" marT="0" marB="0" anchor="ctr">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ctr"/>
                      <a:r>
                        <a:rPr lang="en-US" sz="800" b="1" u="none" strike="noStrike" dirty="0" err="1">
                          <a:effectLst/>
                          <a:latin typeface="Arial" panose="020B0604020202020204" pitchFamily="34" charset="0"/>
                          <a:cs typeface="Arial" panose="020B0604020202020204" pitchFamily="34" charset="0"/>
                        </a:rPr>
                        <a:t>Tipo</a:t>
                      </a:r>
                      <a:endParaRPr lang="en-US" sz="800" b="1" i="0" u="none" strike="noStrike" dirty="0">
                        <a:solidFill>
                          <a:srgbClr val="332A1B"/>
                        </a:solidFill>
                        <a:effectLst/>
                        <a:latin typeface="Arial" panose="020B0604020202020204" pitchFamily="34" charset="0"/>
                        <a:cs typeface="Arial" panose="020B0604020202020204" pitchFamily="34" charset="0"/>
                      </a:endParaRPr>
                    </a:p>
                  </a:txBody>
                  <a:tcPr marL="0" marR="0" marT="0" marB="0" anchor="ctr">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ctr"/>
                      <a:r>
                        <a:rPr lang="en-US" sz="800" b="1" u="none" strike="noStrike" dirty="0" err="1">
                          <a:effectLst/>
                          <a:latin typeface="Arial" panose="020B0604020202020204" pitchFamily="34" charset="0"/>
                          <a:cs typeface="Arial" panose="020B0604020202020204" pitchFamily="34" charset="0"/>
                        </a:rPr>
                        <a:t>Ações</a:t>
                      </a:r>
                      <a:endParaRPr lang="en-US" sz="800" b="1" i="0" u="none" strike="noStrike" dirty="0">
                        <a:solidFill>
                          <a:srgbClr val="332A1B"/>
                        </a:solidFill>
                        <a:effectLst/>
                        <a:latin typeface="Arial" panose="020B0604020202020204" pitchFamily="34" charset="0"/>
                        <a:cs typeface="Arial" panose="020B0604020202020204" pitchFamily="34" charset="0"/>
                      </a:endParaRPr>
                    </a:p>
                  </a:txBody>
                  <a:tcPr marL="0" marR="0" marT="0" marB="0" anchor="ctr">
                    <a:lnB w="1270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8244180"/>
                  </a:ext>
                </a:extLst>
              </a:tr>
              <a:tr h="182880">
                <a:tc>
                  <a:txBody>
                    <a:bodyPr/>
                    <a:lstStyle/>
                    <a:p>
                      <a:pPr algn="l" fontAlgn="b"/>
                      <a:r>
                        <a:rPr lang="en-US" sz="900" u="none" strike="noStrike" dirty="0">
                          <a:solidFill>
                            <a:srgbClr val="3333FF"/>
                          </a:solidFill>
                          <a:effectLst/>
                          <a:latin typeface="Arial" panose="020B0604020202020204" pitchFamily="34" charset="0"/>
                          <a:cs typeface="Arial" panose="020B0604020202020204" pitchFamily="34" charset="0"/>
                        </a:rPr>
                        <a:t>Academic Search Premier</a:t>
                      </a:r>
                      <a:endParaRPr lang="en-US" sz="900" b="0" i="0" u="none" strike="noStrike" dirty="0">
                        <a:solidFill>
                          <a:srgbClr val="3333FF"/>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r>
                        <a:rPr lang="en-US" sz="800" u="none" strike="noStrike" dirty="0" err="1">
                          <a:effectLst/>
                          <a:latin typeface="Arial" panose="020B0604020202020204" pitchFamily="34" charset="0"/>
                          <a:cs typeface="Arial" panose="020B0604020202020204" pitchFamily="34" charset="0"/>
                        </a:rPr>
                        <a:t>Textos</a:t>
                      </a:r>
                      <a:r>
                        <a:rPr lang="en-US" sz="800" u="none" strike="noStrike" dirty="0">
                          <a:effectLst/>
                          <a:latin typeface="Arial" panose="020B0604020202020204" pitchFamily="34" charset="0"/>
                          <a:cs typeface="Arial" panose="020B0604020202020204" pitchFamily="34" charset="0"/>
                        </a:rPr>
                        <a:t> </a:t>
                      </a:r>
                      <a:r>
                        <a:rPr lang="en-US" sz="800" u="none" strike="noStrike" dirty="0" err="1">
                          <a:effectLst/>
                          <a:latin typeface="Arial" panose="020B0604020202020204" pitchFamily="34" charset="0"/>
                          <a:cs typeface="Arial" panose="020B0604020202020204" pitchFamily="34" charset="0"/>
                        </a:rPr>
                        <a:t>Completos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T w="12700" cap="flat" cmpd="sng" algn="ctr">
                      <a:solidFill>
                        <a:schemeClr val="bg2">
                          <a:lumMod val="90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3411718496"/>
                  </a:ext>
                </a:extLst>
              </a:tr>
              <a:tr h="182880">
                <a:tc>
                  <a:txBody>
                    <a:bodyPr/>
                    <a:lstStyle/>
                    <a:p>
                      <a:pPr algn="l" fontAlgn="b"/>
                      <a:r>
                        <a:rPr lang="en-US" sz="900" u="none" strike="noStrike" dirty="0">
                          <a:solidFill>
                            <a:srgbClr val="3333FF"/>
                          </a:solidFill>
                          <a:effectLst/>
                          <a:latin typeface="Arial" panose="020B0604020202020204" pitchFamily="34" charset="0"/>
                          <a:cs typeface="Arial" panose="020B0604020202020204" pitchFamily="34" charset="0"/>
                        </a:rPr>
                        <a:t>CINHAL with Full Text</a:t>
                      </a:r>
                      <a:endParaRPr lang="en-US" sz="900" b="0" i="0" u="none" strike="noStrike" dirty="0">
                        <a:solidFill>
                          <a:srgbClr val="3333FF"/>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r>
                        <a:rPr lang="en-US" sz="800" u="none" strike="noStrike" dirty="0" err="1">
                          <a:effectLst/>
                          <a:latin typeface="Arial" panose="020B0604020202020204" pitchFamily="34" charset="0"/>
                          <a:cs typeface="Arial" panose="020B0604020202020204" pitchFamily="34" charset="0"/>
                        </a:rPr>
                        <a:t>Textos</a:t>
                      </a:r>
                      <a:r>
                        <a:rPr lang="en-US" sz="800" u="none" strike="noStrike" dirty="0">
                          <a:effectLst/>
                          <a:latin typeface="Arial" panose="020B0604020202020204" pitchFamily="34" charset="0"/>
                          <a:cs typeface="Arial" panose="020B0604020202020204" pitchFamily="34" charset="0"/>
                        </a:rPr>
                        <a:t> </a:t>
                      </a:r>
                      <a:r>
                        <a:rPr lang="en-US" sz="800" u="none" strike="noStrike" dirty="0" err="1">
                          <a:effectLst/>
                          <a:latin typeface="Arial" panose="020B0604020202020204" pitchFamily="34" charset="0"/>
                          <a:cs typeface="Arial" panose="020B0604020202020204" pitchFamily="34" charset="0"/>
                        </a:rPr>
                        <a:t>Completos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2418666500"/>
                  </a:ext>
                </a:extLst>
              </a:tr>
              <a:tr h="182880">
                <a:tc>
                  <a:txBody>
                    <a:bodyPr/>
                    <a:lstStyle/>
                    <a:p>
                      <a:pPr algn="l" fontAlgn="b"/>
                      <a:r>
                        <a:rPr lang="en-US" sz="900" u="none" strike="noStrike" dirty="0" err="1">
                          <a:solidFill>
                            <a:srgbClr val="3333FF"/>
                          </a:solidFill>
                          <a:effectLst/>
                          <a:latin typeface="Arial" panose="020B0604020202020204" pitchFamily="34" charset="0"/>
                          <a:cs typeface="Arial" panose="020B0604020202020204" pitchFamily="34" charset="0"/>
                        </a:rPr>
                        <a:t>Dentristry</a:t>
                      </a:r>
                      <a:r>
                        <a:rPr lang="en-US" sz="900" u="none" strike="noStrike" dirty="0">
                          <a:solidFill>
                            <a:srgbClr val="3333FF"/>
                          </a:solidFill>
                          <a:effectLst/>
                          <a:latin typeface="Arial" panose="020B0604020202020204" pitchFamily="34" charset="0"/>
                          <a:cs typeface="Arial" panose="020B0604020202020204" pitchFamily="34" charset="0"/>
                        </a:rPr>
                        <a:t> &amp; Oral Sciences Source</a:t>
                      </a:r>
                      <a:endParaRPr lang="en-US" sz="900" b="0" i="0" u="none" strike="noStrike" dirty="0">
                        <a:solidFill>
                          <a:srgbClr val="3333FF"/>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r>
                        <a:rPr lang="en-US" sz="800" u="none" strike="noStrike" dirty="0" err="1">
                          <a:effectLst/>
                          <a:latin typeface="Arial" panose="020B0604020202020204" pitchFamily="34" charset="0"/>
                          <a:cs typeface="Arial" panose="020B0604020202020204" pitchFamily="34" charset="0"/>
                        </a:rPr>
                        <a:t>Textos</a:t>
                      </a:r>
                      <a:r>
                        <a:rPr lang="en-US" sz="800" u="none" strike="noStrike" dirty="0">
                          <a:effectLst/>
                          <a:latin typeface="Arial" panose="020B0604020202020204" pitchFamily="34" charset="0"/>
                          <a:cs typeface="Arial" panose="020B0604020202020204" pitchFamily="34" charset="0"/>
                        </a:rPr>
                        <a:t> </a:t>
                      </a:r>
                      <a:r>
                        <a:rPr lang="en-US" sz="800" u="none" strike="noStrike" dirty="0" err="1">
                          <a:effectLst/>
                          <a:latin typeface="Arial" panose="020B0604020202020204" pitchFamily="34" charset="0"/>
                          <a:cs typeface="Arial" panose="020B0604020202020204" pitchFamily="34" charset="0"/>
                        </a:rPr>
                        <a:t>Completos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2868629333"/>
                  </a:ext>
                </a:extLst>
              </a:tr>
              <a:tr h="182880">
                <a:tc>
                  <a:txBody>
                    <a:bodyPr/>
                    <a:lstStyle/>
                    <a:p>
                      <a:pPr algn="l" fontAlgn="b"/>
                      <a:r>
                        <a:rPr lang="en-US" sz="900" u="none" strike="noStrike" dirty="0">
                          <a:solidFill>
                            <a:srgbClr val="3333FF"/>
                          </a:solidFill>
                          <a:effectLst/>
                          <a:latin typeface="Arial" panose="020B0604020202020204" pitchFamily="34" charset="0"/>
                          <a:cs typeface="Arial" panose="020B0604020202020204" pitchFamily="34" charset="0"/>
                        </a:rPr>
                        <a:t>Information Science &amp; Technology Abstracts (ISTA)</a:t>
                      </a:r>
                      <a:endParaRPr lang="en-US" sz="900" b="0" i="0" u="none" strike="noStrike" dirty="0">
                        <a:solidFill>
                          <a:srgbClr val="3333FF"/>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r>
                        <a:rPr lang="en-US" sz="800" u="none" strike="noStrike" dirty="0" err="1">
                          <a:effectLst/>
                          <a:latin typeface="Arial" panose="020B0604020202020204" pitchFamily="34" charset="0"/>
                          <a:cs typeface="Arial" panose="020B0604020202020204" pitchFamily="34" charset="0"/>
                        </a:rPr>
                        <a:t>Textos</a:t>
                      </a:r>
                      <a:r>
                        <a:rPr lang="en-US" sz="800" u="none" strike="noStrike" dirty="0">
                          <a:effectLst/>
                          <a:latin typeface="Arial" panose="020B0604020202020204" pitchFamily="34" charset="0"/>
                          <a:cs typeface="Arial" panose="020B0604020202020204" pitchFamily="34" charset="0"/>
                        </a:rPr>
                        <a:t> </a:t>
                      </a:r>
                      <a:r>
                        <a:rPr lang="en-US" sz="800" u="none" strike="noStrike" dirty="0" err="1">
                          <a:effectLst/>
                          <a:latin typeface="Arial" panose="020B0604020202020204" pitchFamily="34" charset="0"/>
                          <a:cs typeface="Arial" panose="020B0604020202020204" pitchFamily="34" charset="0"/>
                        </a:rPr>
                        <a:t>Completos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3124885808"/>
                  </a:ext>
                </a:extLst>
              </a:tr>
              <a:tr h="182880">
                <a:tc>
                  <a:txBody>
                    <a:bodyPr/>
                    <a:lstStyle/>
                    <a:p>
                      <a:pPr algn="l" fontAlgn="b"/>
                      <a:r>
                        <a:rPr lang="en-US" sz="900" u="none" strike="noStrike" dirty="0">
                          <a:solidFill>
                            <a:srgbClr val="3333FF"/>
                          </a:solidFill>
                          <a:effectLst/>
                          <a:latin typeface="Arial" panose="020B0604020202020204" pitchFamily="34" charset="0"/>
                          <a:cs typeface="Arial" panose="020B0604020202020204" pitchFamily="34" charset="0"/>
                        </a:rPr>
                        <a:t>Library, Information Science &amp; Technology Abstracts with Full Text</a:t>
                      </a:r>
                      <a:endParaRPr lang="en-US" sz="900" b="0" i="0" u="none" strike="noStrike" dirty="0">
                        <a:solidFill>
                          <a:srgbClr val="3333FF"/>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r>
                        <a:rPr lang="en-US" sz="800" u="none" strike="noStrike" dirty="0" err="1">
                          <a:effectLst/>
                          <a:latin typeface="Arial" panose="020B0604020202020204" pitchFamily="34" charset="0"/>
                          <a:cs typeface="Arial" panose="020B0604020202020204" pitchFamily="34" charset="0"/>
                        </a:rPr>
                        <a:t>Textos</a:t>
                      </a:r>
                      <a:r>
                        <a:rPr lang="en-US" sz="800" u="none" strike="noStrike" dirty="0">
                          <a:effectLst/>
                          <a:latin typeface="Arial" panose="020B0604020202020204" pitchFamily="34" charset="0"/>
                          <a:cs typeface="Arial" panose="020B0604020202020204" pitchFamily="34" charset="0"/>
                        </a:rPr>
                        <a:t> </a:t>
                      </a:r>
                      <a:r>
                        <a:rPr lang="en-US" sz="800" u="none" strike="noStrike" dirty="0" err="1">
                          <a:effectLst/>
                          <a:latin typeface="Arial" panose="020B0604020202020204" pitchFamily="34" charset="0"/>
                          <a:cs typeface="Arial" panose="020B0604020202020204" pitchFamily="34" charset="0"/>
                        </a:rPr>
                        <a:t>Completos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3585700535"/>
                  </a:ext>
                </a:extLst>
              </a:tr>
              <a:tr h="182880">
                <a:tc>
                  <a:txBody>
                    <a:bodyPr/>
                    <a:lstStyle/>
                    <a:p>
                      <a:pPr algn="l" fontAlgn="b"/>
                      <a:r>
                        <a:rPr lang="en-US" sz="900" u="none" strike="noStrike" dirty="0">
                          <a:solidFill>
                            <a:srgbClr val="3333FF"/>
                          </a:solidFill>
                          <a:effectLst/>
                          <a:latin typeface="Arial" panose="020B0604020202020204" pitchFamily="34" charset="0"/>
                          <a:cs typeface="Arial" panose="020B0604020202020204" pitchFamily="34" charset="0"/>
                        </a:rPr>
                        <a:t>RILM Abstracts of Music Literature</a:t>
                      </a:r>
                      <a:endParaRPr lang="en-US" sz="900" b="0" i="0" u="none" strike="noStrike" dirty="0">
                        <a:solidFill>
                          <a:srgbClr val="3333FF"/>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r>
                        <a:rPr lang="en-US" sz="800" u="none" strike="noStrike" dirty="0" err="1">
                          <a:effectLst/>
                          <a:latin typeface="Arial" panose="020B0604020202020204" pitchFamily="34" charset="0"/>
                          <a:cs typeface="Arial" panose="020B0604020202020204" pitchFamily="34" charset="0"/>
                        </a:rPr>
                        <a:t>Textos</a:t>
                      </a:r>
                      <a:r>
                        <a:rPr lang="en-US" sz="800" u="none" strike="noStrike" dirty="0">
                          <a:effectLst/>
                          <a:latin typeface="Arial" panose="020B0604020202020204" pitchFamily="34" charset="0"/>
                          <a:cs typeface="Arial" panose="020B0604020202020204" pitchFamily="34" charset="0"/>
                        </a:rPr>
                        <a:t> </a:t>
                      </a:r>
                      <a:r>
                        <a:rPr lang="en-US" sz="800" u="none" strike="noStrike" dirty="0" err="1">
                          <a:effectLst/>
                          <a:latin typeface="Arial" panose="020B0604020202020204" pitchFamily="34" charset="0"/>
                          <a:cs typeface="Arial" panose="020B0604020202020204" pitchFamily="34" charset="0"/>
                        </a:rPr>
                        <a:t>Completos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1982582184"/>
                  </a:ext>
                </a:extLst>
              </a:tr>
              <a:tr h="182880">
                <a:tc>
                  <a:txBody>
                    <a:bodyPr/>
                    <a:lstStyle/>
                    <a:p>
                      <a:pPr algn="l" fontAlgn="b"/>
                      <a:r>
                        <a:rPr lang="en-US" sz="900" u="none" strike="noStrike" dirty="0">
                          <a:solidFill>
                            <a:srgbClr val="3333FF"/>
                          </a:solidFill>
                          <a:effectLst/>
                          <a:latin typeface="Arial" panose="020B0604020202020204" pitchFamily="34" charset="0"/>
                          <a:cs typeface="Arial" panose="020B0604020202020204" pitchFamily="34" charset="0"/>
                        </a:rPr>
                        <a:t>RIPM - Retrospective Index to Music Periodicals</a:t>
                      </a:r>
                      <a:endParaRPr lang="en-US" sz="900" b="0" i="0" u="none" strike="noStrike" dirty="0">
                        <a:solidFill>
                          <a:srgbClr val="3333FF"/>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r>
                        <a:rPr lang="en-US" sz="800" u="none" strike="noStrike" dirty="0" err="1">
                          <a:effectLst/>
                          <a:latin typeface="Arial" panose="020B0604020202020204" pitchFamily="34" charset="0"/>
                          <a:cs typeface="Arial" panose="020B0604020202020204" pitchFamily="34" charset="0"/>
                        </a:rPr>
                        <a:t>Textos</a:t>
                      </a:r>
                      <a:r>
                        <a:rPr lang="en-US" sz="800" u="none" strike="noStrike" dirty="0">
                          <a:effectLst/>
                          <a:latin typeface="Arial" panose="020B0604020202020204" pitchFamily="34" charset="0"/>
                          <a:cs typeface="Arial" panose="020B0604020202020204" pitchFamily="34" charset="0"/>
                        </a:rPr>
                        <a:t> </a:t>
                      </a:r>
                      <a:r>
                        <a:rPr lang="en-US" sz="800" u="none" strike="noStrike" dirty="0" err="1">
                          <a:effectLst/>
                          <a:latin typeface="Arial" panose="020B0604020202020204" pitchFamily="34" charset="0"/>
                          <a:cs typeface="Arial" panose="020B0604020202020204" pitchFamily="34" charset="0"/>
                        </a:rPr>
                        <a:t>Completos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3724404310"/>
                  </a:ext>
                </a:extLst>
              </a:tr>
              <a:tr h="182880">
                <a:tc>
                  <a:txBody>
                    <a:bodyPr/>
                    <a:lstStyle/>
                    <a:p>
                      <a:pPr algn="l" fontAlgn="b"/>
                      <a:r>
                        <a:rPr lang="en-US" sz="900" u="none" strike="noStrike" dirty="0" err="1">
                          <a:solidFill>
                            <a:srgbClr val="3333FF"/>
                          </a:solidFill>
                          <a:effectLst/>
                          <a:latin typeface="Arial" panose="020B0604020202020204" pitchFamily="34" charset="0"/>
                          <a:cs typeface="Arial" panose="020B0604020202020204" pitchFamily="34" charset="0"/>
                        </a:rPr>
                        <a:t>SocINDEX</a:t>
                      </a:r>
                      <a:r>
                        <a:rPr lang="en-US" sz="900" u="none" strike="noStrike" dirty="0">
                          <a:solidFill>
                            <a:srgbClr val="3333FF"/>
                          </a:solidFill>
                          <a:effectLst/>
                          <a:latin typeface="Arial" panose="020B0604020202020204" pitchFamily="34" charset="0"/>
                          <a:cs typeface="Arial" panose="020B0604020202020204" pitchFamily="34" charset="0"/>
                        </a:rPr>
                        <a:t> with Full Text</a:t>
                      </a:r>
                      <a:endParaRPr lang="en-US" sz="900" b="0" i="0" u="none" strike="noStrike" dirty="0">
                        <a:solidFill>
                          <a:srgbClr val="3333FF"/>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r>
                        <a:rPr lang="en-US" sz="800" u="none" strike="noStrike" dirty="0" err="1">
                          <a:effectLst/>
                          <a:latin typeface="Arial" panose="020B0604020202020204" pitchFamily="34" charset="0"/>
                          <a:cs typeface="Arial" panose="020B0604020202020204" pitchFamily="34" charset="0"/>
                        </a:rPr>
                        <a:t>Textos</a:t>
                      </a:r>
                      <a:r>
                        <a:rPr lang="en-US" sz="800" u="none" strike="noStrike" dirty="0">
                          <a:effectLst/>
                          <a:latin typeface="Arial" panose="020B0604020202020204" pitchFamily="34" charset="0"/>
                          <a:cs typeface="Arial" panose="020B0604020202020204" pitchFamily="34" charset="0"/>
                        </a:rPr>
                        <a:t> </a:t>
                      </a:r>
                      <a:r>
                        <a:rPr lang="en-US" sz="800" u="none" strike="noStrike" dirty="0" err="1">
                          <a:effectLst/>
                          <a:latin typeface="Arial" panose="020B0604020202020204" pitchFamily="34" charset="0"/>
                          <a:cs typeface="Arial" panose="020B0604020202020204" pitchFamily="34" charset="0"/>
                        </a:rPr>
                        <a:t>Completos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2888318897"/>
                  </a:ext>
                </a:extLst>
              </a:tr>
              <a:tr h="182880">
                <a:tc>
                  <a:txBody>
                    <a:bodyPr/>
                    <a:lstStyle/>
                    <a:p>
                      <a:pPr algn="l" fontAlgn="b"/>
                      <a:r>
                        <a:rPr lang="en-US" sz="900" u="none" strike="noStrike" dirty="0" err="1">
                          <a:solidFill>
                            <a:srgbClr val="3333FF"/>
                          </a:solidFill>
                          <a:effectLst/>
                          <a:latin typeface="Arial" panose="020B0604020202020204" pitchFamily="34" charset="0"/>
                          <a:cs typeface="Arial" panose="020B0604020202020204" pitchFamily="34" charset="0"/>
                        </a:rPr>
                        <a:t>SPORTDiscus</a:t>
                      </a:r>
                      <a:r>
                        <a:rPr lang="en-US" sz="900" u="none" strike="noStrike" dirty="0">
                          <a:solidFill>
                            <a:srgbClr val="3333FF"/>
                          </a:solidFill>
                          <a:effectLst/>
                          <a:latin typeface="Arial" panose="020B0604020202020204" pitchFamily="34" charset="0"/>
                          <a:cs typeface="Arial" panose="020B0604020202020204" pitchFamily="34" charset="0"/>
                        </a:rPr>
                        <a:t> with Full Text</a:t>
                      </a:r>
                      <a:endParaRPr lang="en-US" sz="900" b="0" i="0" u="none" strike="noStrike" dirty="0">
                        <a:solidFill>
                          <a:srgbClr val="3333FF"/>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r>
                        <a:rPr lang="en-US" sz="800" u="none" strike="noStrike" dirty="0" err="1">
                          <a:effectLst/>
                          <a:latin typeface="Arial" panose="020B0604020202020204" pitchFamily="34" charset="0"/>
                          <a:cs typeface="Arial" panose="020B0604020202020204" pitchFamily="34" charset="0"/>
                        </a:rPr>
                        <a:t>Textos</a:t>
                      </a:r>
                      <a:r>
                        <a:rPr lang="en-US" sz="800" u="none" strike="noStrike" dirty="0">
                          <a:effectLst/>
                          <a:latin typeface="Arial" panose="020B0604020202020204" pitchFamily="34" charset="0"/>
                          <a:cs typeface="Arial" panose="020B0604020202020204" pitchFamily="34" charset="0"/>
                        </a:rPr>
                        <a:t> </a:t>
                      </a:r>
                      <a:r>
                        <a:rPr lang="en-US" sz="800" u="none" strike="noStrike" dirty="0" err="1">
                          <a:effectLst/>
                          <a:latin typeface="Arial" panose="020B0604020202020204" pitchFamily="34" charset="0"/>
                          <a:cs typeface="Arial" panose="020B0604020202020204" pitchFamily="34" charset="0"/>
                        </a:rPr>
                        <a:t>Completos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1244984216"/>
                  </a:ext>
                </a:extLst>
              </a:tr>
              <a:tr h="182880">
                <a:tc>
                  <a:txBody>
                    <a:bodyPr/>
                    <a:lstStyle/>
                    <a:p>
                      <a:pPr algn="l" fontAlgn="b"/>
                      <a:r>
                        <a:rPr lang="en-US" sz="900" u="none" strike="noStrike" dirty="0">
                          <a:solidFill>
                            <a:srgbClr val="3333FF"/>
                          </a:solidFill>
                          <a:effectLst/>
                          <a:latin typeface="Arial" panose="020B0604020202020204" pitchFamily="34" charset="0"/>
                          <a:cs typeface="Arial" panose="020B0604020202020204" pitchFamily="34" charset="0"/>
                        </a:rPr>
                        <a:t>Computers &amp; Applied Sciences Complete</a:t>
                      </a:r>
                      <a:endParaRPr lang="en-US" sz="900" b="0" i="0" u="none" strike="noStrike" dirty="0">
                        <a:solidFill>
                          <a:srgbClr val="3333FF"/>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r>
                        <a:rPr lang="en-US" sz="800" u="none" strike="noStrike" dirty="0" err="1">
                          <a:effectLst/>
                          <a:latin typeface="Arial" panose="020B0604020202020204" pitchFamily="34" charset="0"/>
                          <a:cs typeface="Arial" panose="020B0604020202020204" pitchFamily="34" charset="0"/>
                        </a:rPr>
                        <a:t>Textos</a:t>
                      </a:r>
                      <a:r>
                        <a:rPr lang="en-US" sz="800" u="none" strike="noStrike" dirty="0">
                          <a:effectLst/>
                          <a:latin typeface="Arial" panose="020B0604020202020204" pitchFamily="34" charset="0"/>
                          <a:cs typeface="Arial" panose="020B0604020202020204" pitchFamily="34" charset="0"/>
                        </a:rPr>
                        <a:t> </a:t>
                      </a:r>
                      <a:r>
                        <a:rPr lang="en-US" sz="800" u="none" strike="noStrike" dirty="0" err="1">
                          <a:effectLst/>
                          <a:latin typeface="Arial" panose="020B0604020202020204" pitchFamily="34" charset="0"/>
                          <a:cs typeface="Arial" panose="020B0604020202020204" pitchFamily="34" charset="0"/>
                        </a:rPr>
                        <a:t>Completos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3625863867"/>
                  </a:ext>
                </a:extLst>
              </a:tr>
              <a:tr h="182880">
                <a:tc>
                  <a:txBody>
                    <a:bodyPr/>
                    <a:lstStyle/>
                    <a:p>
                      <a:pPr algn="l" fontAlgn="b"/>
                      <a:r>
                        <a:rPr lang="en-US" sz="900" u="none" strike="noStrike" dirty="0">
                          <a:solidFill>
                            <a:srgbClr val="3333FF"/>
                          </a:solidFill>
                          <a:effectLst/>
                          <a:latin typeface="Arial" panose="020B0604020202020204" pitchFamily="34" charset="0"/>
                          <a:cs typeface="Arial" panose="020B0604020202020204" pitchFamily="34" charset="0"/>
                        </a:rPr>
                        <a:t>MEDLINE Complete</a:t>
                      </a:r>
                      <a:endParaRPr lang="en-US" sz="900" b="0" i="0" u="none" strike="noStrike" dirty="0">
                        <a:solidFill>
                          <a:srgbClr val="3333FF"/>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r>
                        <a:rPr lang="en-US" sz="800" u="none" strike="noStrike" dirty="0" err="1">
                          <a:effectLst/>
                          <a:latin typeface="Arial" panose="020B0604020202020204" pitchFamily="34" charset="0"/>
                          <a:cs typeface="Arial" panose="020B0604020202020204" pitchFamily="34" charset="0"/>
                        </a:rPr>
                        <a:t>Textos</a:t>
                      </a:r>
                      <a:r>
                        <a:rPr lang="en-US" sz="800" u="none" strike="noStrike" dirty="0">
                          <a:effectLst/>
                          <a:latin typeface="Arial" panose="020B0604020202020204" pitchFamily="34" charset="0"/>
                          <a:cs typeface="Arial" panose="020B0604020202020204" pitchFamily="34" charset="0"/>
                        </a:rPr>
                        <a:t> </a:t>
                      </a:r>
                      <a:r>
                        <a:rPr lang="en-US" sz="800" u="none" strike="noStrike" dirty="0" err="1">
                          <a:effectLst/>
                          <a:latin typeface="Arial" panose="020B0604020202020204" pitchFamily="34" charset="0"/>
                          <a:cs typeface="Arial" panose="020B0604020202020204" pitchFamily="34" charset="0"/>
                        </a:rPr>
                        <a:t>Completos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1455376047"/>
                  </a:ext>
                </a:extLst>
              </a:tr>
              <a:tr h="182880">
                <a:tc>
                  <a:txBody>
                    <a:bodyPr/>
                    <a:lstStyle/>
                    <a:p>
                      <a:pPr algn="l" fontAlgn="b"/>
                      <a:r>
                        <a:rPr lang="en-US" sz="800" u="none" strike="noStrike" dirty="0">
                          <a:solidFill>
                            <a:srgbClr val="3333FF"/>
                          </a:solidFill>
                          <a:effectLst/>
                          <a:latin typeface="Arial" panose="020B0604020202020204" pitchFamily="34" charset="0"/>
                          <a:cs typeface="Arial" panose="020B0604020202020204" pitchFamily="34" charset="0"/>
                        </a:rPr>
                        <a:t>Food Science &amp; Technology Abstracts Full Text Database (FSTA Full Text)</a:t>
                      </a:r>
                      <a:endParaRPr lang="en-US" sz="800" b="0" i="0" u="none" strike="noStrike" dirty="0">
                        <a:solidFill>
                          <a:srgbClr val="3333FF"/>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r>
                        <a:rPr lang="en-US" sz="800" u="none" strike="noStrike" dirty="0" err="1">
                          <a:effectLst/>
                          <a:latin typeface="Arial" panose="020B0604020202020204" pitchFamily="34" charset="0"/>
                          <a:cs typeface="Arial" panose="020B0604020202020204" pitchFamily="34" charset="0"/>
                        </a:rPr>
                        <a:t>Textos</a:t>
                      </a:r>
                      <a:r>
                        <a:rPr lang="en-US" sz="800" u="none" strike="noStrike" dirty="0">
                          <a:effectLst/>
                          <a:latin typeface="Arial" panose="020B0604020202020204" pitchFamily="34" charset="0"/>
                          <a:cs typeface="Arial" panose="020B0604020202020204" pitchFamily="34" charset="0"/>
                        </a:rPr>
                        <a:t> </a:t>
                      </a:r>
                      <a:r>
                        <a:rPr lang="en-US" sz="800" u="none" strike="noStrike" dirty="0" err="1">
                          <a:effectLst/>
                          <a:latin typeface="Arial" panose="020B0604020202020204" pitchFamily="34" charset="0"/>
                          <a:cs typeface="Arial" panose="020B0604020202020204" pitchFamily="34" charset="0"/>
                        </a:rPr>
                        <a:t>Completos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1182167762"/>
                  </a:ext>
                </a:extLst>
              </a:tr>
              <a:tr h="182880">
                <a:tc>
                  <a:txBody>
                    <a:bodyPr/>
                    <a:lstStyle/>
                    <a:p>
                      <a:pPr algn="l" fontAlgn="b"/>
                      <a:r>
                        <a:rPr lang="en-US" sz="900" u="none" strike="noStrike" dirty="0">
                          <a:solidFill>
                            <a:srgbClr val="3333FF"/>
                          </a:solidFill>
                          <a:effectLst/>
                          <a:latin typeface="Arial" panose="020B0604020202020204" pitchFamily="34" charset="0"/>
                          <a:cs typeface="Arial" panose="020B0604020202020204" pitchFamily="34" charset="0"/>
                        </a:rPr>
                        <a:t>Food Science Source</a:t>
                      </a:r>
                      <a:endParaRPr lang="en-US" sz="900" b="0" i="0" u="none" strike="noStrike" dirty="0">
                        <a:solidFill>
                          <a:srgbClr val="3333FF"/>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solidFill>
                      <a:schemeClr val="bg1"/>
                    </a:solidFill>
                  </a:tcPr>
                </a:tc>
                <a:tc>
                  <a:txBody>
                    <a:bodyPr/>
                    <a:lstStyle/>
                    <a:p>
                      <a:pPr algn="l" fontAlgn="b"/>
                      <a:r>
                        <a:rPr lang="en-US" sz="800" u="none" strike="noStrike" dirty="0" err="1">
                          <a:effectLst/>
                          <a:latin typeface="Arial" panose="020B0604020202020204" pitchFamily="34" charset="0"/>
                          <a:cs typeface="Arial" panose="020B0604020202020204" pitchFamily="34" charset="0"/>
                        </a:rPr>
                        <a:t>Textos</a:t>
                      </a:r>
                      <a:r>
                        <a:rPr lang="en-US" sz="800" u="none" strike="noStrike" dirty="0">
                          <a:effectLst/>
                          <a:latin typeface="Arial" panose="020B0604020202020204" pitchFamily="34" charset="0"/>
                          <a:cs typeface="Arial" panose="020B0604020202020204" pitchFamily="34" charset="0"/>
                        </a:rPr>
                        <a:t> </a:t>
                      </a:r>
                      <a:r>
                        <a:rPr lang="en-US" sz="800" u="none" strike="noStrike" dirty="0" err="1">
                          <a:effectLst/>
                          <a:latin typeface="Arial" panose="020B0604020202020204" pitchFamily="34" charset="0"/>
                          <a:cs typeface="Arial" panose="020B0604020202020204" pitchFamily="34" charset="0"/>
                        </a:rPr>
                        <a:t>Completos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solidFill>
                      <a:schemeClr val="bg1"/>
                    </a:solidFill>
                  </a:tcP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862886406"/>
                  </a:ext>
                </a:extLst>
              </a:tr>
            </a:tbl>
          </a:graphicData>
        </a:graphic>
      </p:graphicFrame>
      <p:pic>
        <p:nvPicPr>
          <p:cNvPr id="68" name="Picture 52" descr="Informação: Educational Resources Information Center - ERIC">
            <a:hlinkClick r:id="rId4"/>
            <a:extLst>
              <a:ext uri="{FF2B5EF4-FFF2-40B4-BE49-F238E27FC236}">
                <a16:creationId xmlns:a16="http://schemas.microsoft.com/office/drawing/2014/main" id="{1D3D8CD5-7B7B-4BA0-A010-9B71F1A010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1866" y="6172670"/>
            <a:ext cx="150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52" descr="Informação: Educational Resources Information Center - ERIC">
            <a:hlinkClick r:id="rId4"/>
            <a:extLst>
              <a:ext uri="{FF2B5EF4-FFF2-40B4-BE49-F238E27FC236}">
                <a16:creationId xmlns:a16="http://schemas.microsoft.com/office/drawing/2014/main" id="{4FB79FFF-C449-4B82-9478-F5BEA018B1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1866" y="5992440"/>
            <a:ext cx="150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52" descr="Informação: Educational Resources Information Center - ERIC">
            <a:hlinkClick r:id="rId4"/>
            <a:extLst>
              <a:ext uri="{FF2B5EF4-FFF2-40B4-BE49-F238E27FC236}">
                <a16:creationId xmlns:a16="http://schemas.microsoft.com/office/drawing/2014/main" id="{CD6063E5-7A69-466C-A9AB-C59078B70D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1866" y="5812205"/>
            <a:ext cx="150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52" descr="Informação: Educational Resources Information Center - ERIC">
            <a:hlinkClick r:id="rId4"/>
            <a:extLst>
              <a:ext uri="{FF2B5EF4-FFF2-40B4-BE49-F238E27FC236}">
                <a16:creationId xmlns:a16="http://schemas.microsoft.com/office/drawing/2014/main" id="{A4B1F840-7203-4D47-8C49-12BFD037CC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1866" y="5631970"/>
            <a:ext cx="150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52" descr="Informação: Educational Resources Information Center - ERIC">
            <a:hlinkClick r:id="rId4"/>
            <a:extLst>
              <a:ext uri="{FF2B5EF4-FFF2-40B4-BE49-F238E27FC236}">
                <a16:creationId xmlns:a16="http://schemas.microsoft.com/office/drawing/2014/main" id="{5D0B2D0D-FD9D-404A-8038-B6EFD7BE11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1866" y="5451735"/>
            <a:ext cx="150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52" descr="Informação: Educational Resources Information Center - ERIC">
            <a:hlinkClick r:id="rId4"/>
            <a:extLst>
              <a:ext uri="{FF2B5EF4-FFF2-40B4-BE49-F238E27FC236}">
                <a16:creationId xmlns:a16="http://schemas.microsoft.com/office/drawing/2014/main" id="{7985E52F-21FD-4E67-A07A-02E2D90910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1866" y="5271500"/>
            <a:ext cx="150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52" descr="Informação: Educational Resources Information Center - ERIC">
            <a:hlinkClick r:id="rId4"/>
            <a:extLst>
              <a:ext uri="{FF2B5EF4-FFF2-40B4-BE49-F238E27FC236}">
                <a16:creationId xmlns:a16="http://schemas.microsoft.com/office/drawing/2014/main" id="{E7F9E7E7-0901-4E60-A7F7-D2BD38253D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1866" y="5091265"/>
            <a:ext cx="150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52" descr="Informação: Educational Resources Information Center - ERIC">
            <a:hlinkClick r:id="rId4"/>
            <a:extLst>
              <a:ext uri="{FF2B5EF4-FFF2-40B4-BE49-F238E27FC236}">
                <a16:creationId xmlns:a16="http://schemas.microsoft.com/office/drawing/2014/main" id="{0FCDF215-4152-4BF3-A827-2E6C4C00F8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1866" y="4911030"/>
            <a:ext cx="150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52" descr="Informação: Educational Resources Information Center - ERIC">
            <a:hlinkClick r:id="rId4"/>
            <a:extLst>
              <a:ext uri="{FF2B5EF4-FFF2-40B4-BE49-F238E27FC236}">
                <a16:creationId xmlns:a16="http://schemas.microsoft.com/office/drawing/2014/main" id="{D232E0DA-73E5-4B7B-9F86-D3416983D5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1866" y="4730795"/>
            <a:ext cx="150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52" descr="Informação: Educational Resources Information Center - ERIC">
            <a:hlinkClick r:id="rId4"/>
            <a:extLst>
              <a:ext uri="{FF2B5EF4-FFF2-40B4-BE49-F238E27FC236}">
                <a16:creationId xmlns:a16="http://schemas.microsoft.com/office/drawing/2014/main" id="{C86204C2-98B9-468D-A8CB-9DCD97BFA2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1866" y="4550560"/>
            <a:ext cx="150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52" descr="Informação: Educational Resources Information Center - ERIC">
            <a:hlinkClick r:id="rId4"/>
            <a:extLst>
              <a:ext uri="{FF2B5EF4-FFF2-40B4-BE49-F238E27FC236}">
                <a16:creationId xmlns:a16="http://schemas.microsoft.com/office/drawing/2014/main" id="{85342387-8744-4327-839F-D0179123F4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1866" y="4370325"/>
            <a:ext cx="150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52" descr="Informação: Educational Resources Information Center - ERIC">
            <a:hlinkClick r:id="rId4"/>
            <a:extLst>
              <a:ext uri="{FF2B5EF4-FFF2-40B4-BE49-F238E27FC236}">
                <a16:creationId xmlns:a16="http://schemas.microsoft.com/office/drawing/2014/main" id="{A6F52BC7-81B9-4BD7-8407-6BD8B269F1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1866" y="4190090"/>
            <a:ext cx="150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52" descr="Informação: Educational Resources Information Center - ERIC">
            <a:hlinkClick r:id="rId4"/>
            <a:extLst>
              <a:ext uri="{FF2B5EF4-FFF2-40B4-BE49-F238E27FC236}">
                <a16:creationId xmlns:a16="http://schemas.microsoft.com/office/drawing/2014/main" id="{B570EBD3-49A1-4955-98E4-D4C6F7288B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1866" y="4009855"/>
            <a:ext cx="150000" cy="144000"/>
          </a:xfrm>
          <a:prstGeom prst="rect">
            <a:avLst/>
          </a:prstGeom>
          <a:noFill/>
          <a:extLst>
            <a:ext uri="{909E8E84-426E-40DD-AFC4-6F175D3DCCD1}">
              <a14:hiddenFill xmlns:a14="http://schemas.microsoft.com/office/drawing/2010/main">
                <a:solidFill>
                  <a:srgbClr val="FFFFFF"/>
                </a:solidFill>
              </a14:hiddenFill>
            </a:ext>
          </a:extLst>
        </p:spPr>
      </p:pic>
      <p:grpSp>
        <p:nvGrpSpPr>
          <p:cNvPr id="81" name="Group 80">
            <a:extLst>
              <a:ext uri="{FF2B5EF4-FFF2-40B4-BE49-F238E27FC236}">
                <a16:creationId xmlns:a16="http://schemas.microsoft.com/office/drawing/2014/main" id="{53CE9D11-9DD6-4665-AF00-30B2900A2BB0}"/>
              </a:ext>
            </a:extLst>
          </p:cNvPr>
          <p:cNvGrpSpPr/>
          <p:nvPr/>
        </p:nvGrpSpPr>
        <p:grpSpPr>
          <a:xfrm>
            <a:off x="282331" y="4991681"/>
            <a:ext cx="2640978" cy="648000"/>
            <a:chOff x="2675870" y="4414556"/>
            <a:chExt cx="2640978" cy="648000"/>
          </a:xfrm>
        </p:grpSpPr>
        <p:sp>
          <p:nvSpPr>
            <p:cNvPr id="82" name="Arrow: Pentagon 81">
              <a:extLst>
                <a:ext uri="{FF2B5EF4-FFF2-40B4-BE49-F238E27FC236}">
                  <a16:creationId xmlns:a16="http://schemas.microsoft.com/office/drawing/2014/main" id="{2AF504EC-A859-45A3-B744-9AB7E2C9EA66}"/>
                </a:ext>
              </a:extLst>
            </p:cNvPr>
            <p:cNvSpPr/>
            <p:nvPr/>
          </p:nvSpPr>
          <p:spPr bwMode="auto">
            <a:xfrm>
              <a:off x="3155539" y="4537169"/>
              <a:ext cx="2161309" cy="420255"/>
            </a:xfrm>
            <a:prstGeom prst="homePlate">
              <a:avLst/>
            </a:prstGeom>
            <a:solidFill>
              <a:srgbClr val="C00000"/>
            </a:solidFill>
            <a:ln w="19050">
              <a:solidFill>
                <a:schemeClr val="bg1"/>
              </a:solidFill>
              <a:prstDash val="solid"/>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pt-BR" sz="2000" dirty="0">
                  <a:solidFill>
                    <a:schemeClr val="bg1"/>
                  </a:solidFill>
                  <a:latin typeface="Arial Narrow" panose="020B0606020202030204" pitchFamily="34" charset="0"/>
                </a:rPr>
                <a:t>Clique </a:t>
              </a:r>
              <a:r>
                <a:rPr lang="pt-BR" sz="2000" b="1" dirty="0">
                  <a:solidFill>
                    <a:schemeClr val="bg1"/>
                  </a:solidFill>
                  <a:latin typeface="Arial Narrow" panose="020B0606020202030204" pitchFamily="34" charset="0"/>
                </a:rPr>
                <a:t>no título</a:t>
              </a:r>
              <a:endParaRPr lang="en-US" sz="2000" b="1" dirty="0">
                <a:solidFill>
                  <a:schemeClr val="bg1"/>
                </a:solidFill>
                <a:latin typeface="Arial Narrow" panose="020B0606020202030204" pitchFamily="34" charset="0"/>
              </a:endParaRPr>
            </a:p>
          </p:txBody>
        </p:sp>
        <p:sp>
          <p:nvSpPr>
            <p:cNvPr id="83" name="Oval 82">
              <a:extLst>
                <a:ext uri="{FF2B5EF4-FFF2-40B4-BE49-F238E27FC236}">
                  <a16:creationId xmlns:a16="http://schemas.microsoft.com/office/drawing/2014/main" id="{007853E9-665D-40AF-88F5-FC664DC57DAB}"/>
                </a:ext>
              </a:extLst>
            </p:cNvPr>
            <p:cNvSpPr/>
            <p:nvPr/>
          </p:nvSpPr>
          <p:spPr>
            <a:xfrm>
              <a:off x="2675870" y="4414556"/>
              <a:ext cx="648000" cy="648000"/>
            </a:xfrm>
            <a:prstGeom prst="ellipse">
              <a:avLst/>
            </a:prstGeom>
            <a:solidFill>
              <a:schemeClr val="tx1"/>
            </a:solidFill>
            <a:ln w="19050">
              <a:solidFill>
                <a:schemeClr val="bg1"/>
              </a:solidFill>
              <a:prstDash val="solid"/>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pt-BR" sz="3200" b="1" dirty="0">
                  <a:solidFill>
                    <a:srgbClr val="FFFF00"/>
                  </a:solidFill>
                  <a:latin typeface="+mj-lt"/>
                </a:rPr>
                <a:t>4</a:t>
              </a:r>
              <a:endParaRPr lang="en-US" sz="3200" b="1" dirty="0">
                <a:solidFill>
                  <a:srgbClr val="FFFF00"/>
                </a:solidFill>
                <a:latin typeface="+mj-lt"/>
              </a:endParaRPr>
            </a:p>
          </p:txBody>
        </p:sp>
      </p:grpSp>
      <p:pic>
        <p:nvPicPr>
          <p:cNvPr id="2051" name="Picture 3" descr="Informação: E-Print Network : Research Communications for Scientists and Engineers">
            <a:extLst>
              <a:ext uri="{FF2B5EF4-FFF2-40B4-BE49-F238E27FC236}">
                <a16:creationId xmlns:a16="http://schemas.microsoft.com/office/drawing/2014/main" id="{596EE778-CABD-4C26-8035-D91AACA5E8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000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formação: E-Scholarship">
            <a:extLst>
              <a:ext uri="{FF2B5EF4-FFF2-40B4-BE49-F238E27FC236}">
                <a16:creationId xmlns:a16="http://schemas.microsoft.com/office/drawing/2014/main" id="{046FA561-9EE3-4B17-9895-0B3C4D9E19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000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Informação: Earth and Space Index (AGU)">
            <a:extLst>
              <a:ext uri="{FF2B5EF4-FFF2-40B4-BE49-F238E27FC236}">
                <a16:creationId xmlns:a16="http://schemas.microsoft.com/office/drawing/2014/main" id="{1A083ACC-EDDA-423F-919C-2AAFA8F5BB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000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nformação: Educational Resources Information Center - ERIC">
            <a:extLst>
              <a:ext uri="{FF2B5EF4-FFF2-40B4-BE49-F238E27FC236}">
                <a16:creationId xmlns:a16="http://schemas.microsoft.com/office/drawing/2014/main" id="{B16B4B18-AE17-4ED1-92E2-A2B6E8D531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00025" cy="19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040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62D861-F812-3147-A769-6708CB096EC2}"/>
              </a:ext>
            </a:extLst>
          </p:cNvPr>
          <p:cNvSpPr/>
          <p:nvPr/>
        </p:nvSpPr>
        <p:spPr>
          <a:xfrm rot="10800000">
            <a:off x="240030" y="604006"/>
            <a:ext cx="8663940" cy="5396743"/>
          </a:xfrm>
          <a:prstGeom prst="rect">
            <a:avLst/>
          </a:prstGeom>
          <a:gradFill flip="none" rotWithShape="1">
            <a:gsLst>
              <a:gs pos="0">
                <a:schemeClr val="accent2"/>
              </a:gs>
              <a:gs pos="67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Arial"/>
            </a:endParaRPr>
          </a:p>
        </p:txBody>
      </p:sp>
      <p:sp>
        <p:nvSpPr>
          <p:cNvPr id="8" name="Title 3">
            <a:extLst>
              <a:ext uri="{FF2B5EF4-FFF2-40B4-BE49-F238E27FC236}">
                <a16:creationId xmlns:a16="http://schemas.microsoft.com/office/drawing/2014/main" id="{96933785-52A0-4E36-961B-9EA01C78FE69}"/>
              </a:ext>
            </a:extLst>
          </p:cNvPr>
          <p:cNvSpPr txBox="1">
            <a:spLocks/>
          </p:cNvSpPr>
          <p:nvPr/>
        </p:nvSpPr>
        <p:spPr>
          <a:xfrm>
            <a:off x="3299323" y="1811932"/>
            <a:ext cx="5316832" cy="1979892"/>
          </a:xfrm>
          <a:prstGeom prst="rect">
            <a:avLst/>
          </a:prstGeom>
        </p:spPr>
        <p:txBody>
          <a:bodyPr/>
          <a:lst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a:lstStyle>
          <a:p>
            <a:pPr algn="ctr"/>
            <a:r>
              <a:rPr lang="es-CO" sz="4000" dirty="0">
                <a:solidFill>
                  <a:schemeClr val="bg1"/>
                </a:solidFill>
                <a:latin typeface="Franklin Gothic Book" panose="020B0503020102020204" pitchFamily="34" charset="0"/>
              </a:rPr>
              <a:t>Novo aplicativo </a:t>
            </a:r>
          </a:p>
          <a:p>
            <a:pPr algn="ctr"/>
            <a:r>
              <a:rPr lang="es-CO" sz="5400" dirty="0">
                <a:solidFill>
                  <a:schemeClr val="bg1"/>
                </a:solidFill>
                <a:latin typeface="Franklin Gothic Book" panose="020B0503020102020204" pitchFamily="34" charset="0"/>
              </a:rPr>
              <a:t>EBSCO Mobile</a:t>
            </a:r>
          </a:p>
        </p:txBody>
      </p:sp>
      <p:grpSp>
        <p:nvGrpSpPr>
          <p:cNvPr id="9" name="Group 8">
            <a:extLst>
              <a:ext uri="{FF2B5EF4-FFF2-40B4-BE49-F238E27FC236}">
                <a16:creationId xmlns:a16="http://schemas.microsoft.com/office/drawing/2014/main" id="{00B775B7-B4A7-4B3D-A0F1-DF791A7AA53E}"/>
              </a:ext>
            </a:extLst>
          </p:cNvPr>
          <p:cNvGrpSpPr>
            <a:grpSpLocks noChangeAspect="1"/>
          </p:cNvGrpSpPr>
          <p:nvPr/>
        </p:nvGrpSpPr>
        <p:grpSpPr>
          <a:xfrm>
            <a:off x="387738" y="857250"/>
            <a:ext cx="2991730" cy="4898034"/>
            <a:chOff x="3756742" y="-198796"/>
            <a:chExt cx="4449916" cy="7285363"/>
          </a:xfrm>
          <a:effectLst>
            <a:outerShdw blurRad="76200" dir="18900000" sy="23000" kx="-1200000" algn="bl" rotWithShape="0">
              <a:prstClr val="black">
                <a:alpha val="20000"/>
              </a:prstClr>
            </a:outerShdw>
          </a:effectLst>
        </p:grpSpPr>
        <p:pic>
          <p:nvPicPr>
            <p:cNvPr id="11" name="Picture 14" descr="Iphone White Png &amp; Free Iphone White.png Transparent Images #72821 ...">
              <a:extLst>
                <a:ext uri="{FF2B5EF4-FFF2-40B4-BE49-F238E27FC236}">
                  <a16:creationId xmlns:a16="http://schemas.microsoft.com/office/drawing/2014/main" id="{88F6733D-185D-4894-91B3-5FA01B3194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465" t="6991" r="30010"/>
            <a:stretch/>
          </p:blipFill>
          <p:spPr bwMode="auto">
            <a:xfrm>
              <a:off x="3756742" y="-198796"/>
              <a:ext cx="4449916" cy="72853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A39342B-E86A-4BDA-B4E0-74992ED42B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1399" y="832319"/>
              <a:ext cx="3134300" cy="5193361"/>
            </a:xfrm>
            <a:prstGeom prst="rect">
              <a:avLst/>
            </a:prstGeom>
          </p:spPr>
        </p:pic>
      </p:grpSp>
      <p:pic>
        <p:nvPicPr>
          <p:cNvPr id="10" name="Picture 2" descr="APP DE VENDAS - ANDROID / IOS - Rodosoft">
            <a:extLst>
              <a:ext uri="{FF2B5EF4-FFF2-40B4-BE49-F238E27FC236}">
                <a16:creationId xmlns:a16="http://schemas.microsoft.com/office/drawing/2014/main" id="{09D0734C-9B9A-4729-90ED-3FADA0B590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5322" y="4369966"/>
            <a:ext cx="3352793"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75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FCB51428-5A10-3346-B6DF-7B124EB51023}"/>
              </a:ext>
            </a:extLst>
          </p:cNvPr>
          <p:cNvPicPr>
            <a:picLocks noChangeAspect="1"/>
          </p:cNvPicPr>
          <p:nvPr/>
        </p:nvPicPr>
        <p:blipFill rotWithShape="1">
          <a:blip r:embed="rId3"/>
          <a:srcRect r="1076"/>
          <a:stretch/>
        </p:blipFill>
        <p:spPr>
          <a:xfrm>
            <a:off x="507098" y="1007893"/>
            <a:ext cx="2206499" cy="4555169"/>
          </a:xfrm>
          <a:prstGeom prst="rect">
            <a:avLst/>
          </a:prstGeom>
          <a:ln>
            <a:noFill/>
          </a:ln>
          <a:effectLst>
            <a:outerShdw blurRad="292100" dist="139700" dir="2700000" algn="tl" rotWithShape="0">
              <a:srgbClr val="333333">
                <a:alpha val="65000"/>
              </a:srgbClr>
            </a:outerShdw>
          </a:effectLst>
        </p:spPr>
      </p:pic>
      <p:cxnSp>
        <p:nvCxnSpPr>
          <p:cNvPr id="27" name="Straight Arrow Connector 26">
            <a:extLst>
              <a:ext uri="{FF2B5EF4-FFF2-40B4-BE49-F238E27FC236}">
                <a16:creationId xmlns:a16="http://schemas.microsoft.com/office/drawing/2014/main" id="{35887801-F77A-4110-B11C-8D19D16589B2}"/>
              </a:ext>
            </a:extLst>
          </p:cNvPr>
          <p:cNvCxnSpPr>
            <a:cxnSpLocks/>
          </p:cNvCxnSpPr>
          <p:nvPr/>
        </p:nvCxnSpPr>
        <p:spPr>
          <a:xfrm flipH="1" flipV="1">
            <a:off x="8255114" y="4017911"/>
            <a:ext cx="1" cy="278431"/>
          </a:xfrm>
          <a:prstGeom prst="straightConnector1">
            <a:avLst/>
          </a:prstGeom>
          <a:ln w="38100" cap="rnd">
            <a:solidFill>
              <a:schemeClr val="bg1"/>
            </a:solidFill>
            <a:round/>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F151071-39F3-2743-9F54-9E120A8312EE}"/>
              </a:ext>
            </a:extLst>
          </p:cNvPr>
          <p:cNvSpPr/>
          <p:nvPr/>
        </p:nvSpPr>
        <p:spPr>
          <a:xfrm>
            <a:off x="928965" y="4250827"/>
            <a:ext cx="2170978" cy="118437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latin typeface="Arial" panose="020B0604020202020204" pitchFamily="34" charset="0"/>
                <a:cs typeface="Arial" panose="020B0604020202020204" pitchFamily="34" charset="0"/>
              </a:rPr>
              <a:t>Encontre e conecte-se à sua biblioteca, incluindo a localização geográfica</a:t>
            </a:r>
            <a:endParaRPr lang="en-US" sz="1400" dirty="0">
              <a:latin typeface="Arial" panose="020B0604020202020204" pitchFamily="34" charset="0"/>
              <a:cs typeface="Arial" panose="020B0604020202020204" pitchFamily="34" charset="0"/>
            </a:endParaRPr>
          </a:p>
        </p:txBody>
      </p:sp>
      <p:pic>
        <p:nvPicPr>
          <p:cNvPr id="31" name="Picture 30" descr="A screenshot of a cell phone&#10;&#10;Description automatically generated">
            <a:extLst>
              <a:ext uri="{FF2B5EF4-FFF2-40B4-BE49-F238E27FC236}">
                <a16:creationId xmlns:a16="http://schemas.microsoft.com/office/drawing/2014/main" id="{31D12D1A-6AB3-744C-AEF6-2B17FA8721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6824" y="952529"/>
            <a:ext cx="2104733" cy="4555169"/>
          </a:xfrm>
          <a:prstGeom prst="rect">
            <a:avLst/>
          </a:prstGeom>
          <a:ln>
            <a:noFill/>
          </a:ln>
          <a:effectLst>
            <a:outerShdw blurRad="292100" dist="139700" dir="2700000" algn="tl" rotWithShape="0">
              <a:srgbClr val="333333">
                <a:alpha val="65000"/>
              </a:srgbClr>
            </a:outerShdw>
          </a:effectLst>
        </p:spPr>
      </p:pic>
      <p:pic>
        <p:nvPicPr>
          <p:cNvPr id="32" name="Picture 31" descr="A screenshot of a computer&#10;&#10;Description automatically generated">
            <a:extLst>
              <a:ext uri="{FF2B5EF4-FFF2-40B4-BE49-F238E27FC236}">
                <a16:creationId xmlns:a16="http://schemas.microsoft.com/office/drawing/2014/main" id="{AE7D2403-B5EB-254F-9B40-2885E06A6C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3231" y="952528"/>
            <a:ext cx="2104729" cy="4555163"/>
          </a:xfrm>
          <a:prstGeom prst="rect">
            <a:avLst/>
          </a:prstGeom>
          <a:ln>
            <a:noFill/>
          </a:ln>
          <a:effectLst>
            <a:outerShdw blurRad="292100" dist="139700" dir="2700000" algn="tl" rotWithShape="0">
              <a:srgbClr val="333333">
                <a:alpha val="65000"/>
              </a:srgbClr>
            </a:outerShdw>
          </a:effectLst>
        </p:spPr>
      </p:pic>
      <p:sp>
        <p:nvSpPr>
          <p:cNvPr id="25" name="Rectangle 24">
            <a:extLst>
              <a:ext uri="{FF2B5EF4-FFF2-40B4-BE49-F238E27FC236}">
                <a16:creationId xmlns:a16="http://schemas.microsoft.com/office/drawing/2014/main" id="{A1512D50-C78D-FE4F-8865-6D9EEF70D30A}"/>
              </a:ext>
            </a:extLst>
          </p:cNvPr>
          <p:cNvSpPr/>
          <p:nvPr/>
        </p:nvSpPr>
        <p:spPr>
          <a:xfrm>
            <a:off x="4772950" y="3658642"/>
            <a:ext cx="2299358" cy="1534865"/>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latin typeface="Arial" panose="020B0604020202020204" pitchFamily="34" charset="0"/>
                <a:cs typeface="Arial" panose="020B0604020202020204" pitchFamily="34" charset="0"/>
              </a:rPr>
              <a:t>Escolha Buscas recentes ou faça uma nova busca</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404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62D861-F812-3147-A769-6708CB096EC2}"/>
              </a:ext>
            </a:extLst>
          </p:cNvPr>
          <p:cNvSpPr/>
          <p:nvPr/>
        </p:nvSpPr>
        <p:spPr>
          <a:xfrm rot="10800000">
            <a:off x="228598" y="671119"/>
            <a:ext cx="8695373" cy="5084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200">
              <a:solidFill>
                <a:srgbClr val="FFFFFF"/>
              </a:solidFill>
              <a:latin typeface="Arial"/>
            </a:endParaRPr>
          </a:p>
        </p:txBody>
      </p:sp>
      <p:pic>
        <p:nvPicPr>
          <p:cNvPr id="11" name="Picture 10" descr="A screenshot of a cell phone&#10;&#10;Description automatically generated">
            <a:extLst>
              <a:ext uri="{FF2B5EF4-FFF2-40B4-BE49-F238E27FC236}">
                <a16:creationId xmlns:a16="http://schemas.microsoft.com/office/drawing/2014/main" id="{06265E9F-ED0B-4346-9085-F5AC3A1122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465" y="976593"/>
            <a:ext cx="2119194" cy="4586471"/>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18EBAA15-F34F-4564-B8F2-FBD3F95EAF0C}"/>
              </a:ext>
            </a:extLst>
          </p:cNvPr>
          <p:cNvPicPr>
            <a:picLocks noChangeAspect="1"/>
          </p:cNvPicPr>
          <p:nvPr/>
        </p:nvPicPr>
        <p:blipFill>
          <a:blip r:embed="rId4"/>
          <a:stretch>
            <a:fillRect/>
          </a:stretch>
        </p:blipFill>
        <p:spPr>
          <a:xfrm>
            <a:off x="3342760" y="976593"/>
            <a:ext cx="2196755" cy="4586469"/>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E470E3A4-606A-4A9B-90F5-E018C2B48A06}"/>
              </a:ext>
            </a:extLst>
          </p:cNvPr>
          <p:cNvPicPr>
            <a:picLocks noChangeAspect="1"/>
          </p:cNvPicPr>
          <p:nvPr/>
        </p:nvPicPr>
        <p:blipFill>
          <a:blip r:embed="rId5"/>
          <a:stretch>
            <a:fillRect/>
          </a:stretch>
        </p:blipFill>
        <p:spPr>
          <a:xfrm>
            <a:off x="6304616" y="976593"/>
            <a:ext cx="2246232" cy="4586469"/>
          </a:xfrm>
          <a:prstGeom prst="rect">
            <a:avLst/>
          </a:prstGeom>
          <a:ln>
            <a:noFill/>
          </a:ln>
          <a:effectLst>
            <a:outerShdw blurRad="292100" dist="139700" dir="2700000" algn="tl" rotWithShape="0">
              <a:srgbClr val="333333">
                <a:alpha val="65000"/>
              </a:srgbClr>
            </a:outerShdw>
          </a:effectLst>
        </p:spPr>
      </p:pic>
      <p:cxnSp>
        <p:nvCxnSpPr>
          <p:cNvPr id="27" name="Straight Arrow Connector 26">
            <a:extLst>
              <a:ext uri="{FF2B5EF4-FFF2-40B4-BE49-F238E27FC236}">
                <a16:creationId xmlns:a16="http://schemas.microsoft.com/office/drawing/2014/main" id="{35887801-F77A-4110-B11C-8D19D16589B2}"/>
              </a:ext>
            </a:extLst>
          </p:cNvPr>
          <p:cNvCxnSpPr>
            <a:cxnSpLocks/>
          </p:cNvCxnSpPr>
          <p:nvPr/>
        </p:nvCxnSpPr>
        <p:spPr>
          <a:xfrm flipH="1" flipV="1">
            <a:off x="8255114" y="4017911"/>
            <a:ext cx="1" cy="278431"/>
          </a:xfrm>
          <a:prstGeom prst="straightConnector1">
            <a:avLst/>
          </a:prstGeom>
          <a:ln w="38100" cap="rnd">
            <a:solidFill>
              <a:schemeClr val="bg1"/>
            </a:solidFill>
            <a:round/>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F151071-39F3-2743-9F54-9E120A8312EE}"/>
              </a:ext>
            </a:extLst>
          </p:cNvPr>
          <p:cNvSpPr/>
          <p:nvPr/>
        </p:nvSpPr>
        <p:spPr>
          <a:xfrm>
            <a:off x="839440" y="4263477"/>
            <a:ext cx="2170978" cy="118437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latin typeface="Arial" panose="020B0604020202020204" pitchFamily="34" charset="0"/>
                <a:cs typeface="Arial" panose="020B0604020202020204" pitchFamily="34" charset="0"/>
              </a:rPr>
              <a:t>Lista de registros salvos, sincronizados em qualquer dispositivo</a:t>
            </a:r>
            <a:endParaRPr lang="en-US" sz="1400" dirty="0">
              <a:latin typeface="Arial" panose="020B0604020202020204" pitchFamily="34" charset="0"/>
              <a:cs typeface="Arial" panose="020B0604020202020204" pitchFamily="34" charset="0"/>
            </a:endParaRPr>
          </a:p>
        </p:txBody>
      </p:sp>
      <p:sp>
        <p:nvSpPr>
          <p:cNvPr id="2" name="Rectangular Callout 1">
            <a:extLst>
              <a:ext uri="{FF2B5EF4-FFF2-40B4-BE49-F238E27FC236}">
                <a16:creationId xmlns:a16="http://schemas.microsoft.com/office/drawing/2014/main" id="{FC3B1ADC-89E7-F64F-A922-C80E89E005A4}"/>
              </a:ext>
            </a:extLst>
          </p:cNvPr>
          <p:cNvSpPr/>
          <p:nvPr/>
        </p:nvSpPr>
        <p:spPr>
          <a:xfrm>
            <a:off x="2293050" y="1758052"/>
            <a:ext cx="1575487" cy="516902"/>
          </a:xfrm>
          <a:prstGeom prst="wedgeRectCallout">
            <a:avLst>
              <a:gd name="adj1" fmla="val -65604"/>
              <a:gd name="adj2" fmla="val -56447"/>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latin typeface="Arial" panose="020B0604020202020204" pitchFamily="34" charset="0"/>
                <a:cs typeface="Arial" panose="020B0604020202020204" pitchFamily="34" charset="0"/>
              </a:rPr>
              <a:t>Filtro rápido</a:t>
            </a:r>
          </a:p>
        </p:txBody>
      </p:sp>
      <p:sp>
        <p:nvSpPr>
          <p:cNvPr id="22" name="Rectangular Callout 21">
            <a:extLst>
              <a:ext uri="{FF2B5EF4-FFF2-40B4-BE49-F238E27FC236}">
                <a16:creationId xmlns:a16="http://schemas.microsoft.com/office/drawing/2014/main" id="{D71FBDDC-0B26-654A-B392-C05CAA0369C2}"/>
              </a:ext>
            </a:extLst>
          </p:cNvPr>
          <p:cNvSpPr/>
          <p:nvPr/>
        </p:nvSpPr>
        <p:spPr>
          <a:xfrm>
            <a:off x="3878420" y="3531331"/>
            <a:ext cx="1847657" cy="732146"/>
          </a:xfrm>
          <a:prstGeom prst="wedgeRectCallout">
            <a:avLst>
              <a:gd name="adj1" fmla="val -33283"/>
              <a:gd name="adj2" fmla="val 7679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latin typeface="Arial" panose="020B0604020202020204" pitchFamily="34" charset="0"/>
                <a:cs typeface="Arial" panose="020B0604020202020204" pitchFamily="34" charset="0"/>
              </a:rPr>
              <a:t>Leia ou ouça o texto completo</a:t>
            </a:r>
            <a:endParaRPr lang="en-US" sz="1400" dirty="0">
              <a:latin typeface="Arial" panose="020B0604020202020204" pitchFamily="34" charset="0"/>
              <a:cs typeface="Arial" panose="020B0604020202020204" pitchFamily="34" charset="0"/>
            </a:endParaRPr>
          </a:p>
        </p:txBody>
      </p:sp>
      <p:sp>
        <p:nvSpPr>
          <p:cNvPr id="25" name="Speech Bubble: Rectangle 24">
            <a:extLst>
              <a:ext uri="{FF2B5EF4-FFF2-40B4-BE49-F238E27FC236}">
                <a16:creationId xmlns:a16="http://schemas.microsoft.com/office/drawing/2014/main" id="{A1512D50-C78D-FE4F-8865-6D9EEF70D30A}"/>
              </a:ext>
            </a:extLst>
          </p:cNvPr>
          <p:cNvSpPr/>
          <p:nvPr/>
        </p:nvSpPr>
        <p:spPr>
          <a:xfrm>
            <a:off x="5854084" y="5430485"/>
            <a:ext cx="2450477" cy="552903"/>
          </a:xfrm>
          <a:prstGeom prst="wedgeRectCallout">
            <a:avLst>
              <a:gd name="adj1" fmla="val 18489"/>
              <a:gd name="adj2" fmla="val -67967"/>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latin typeface="Arial" panose="020B0604020202020204" pitchFamily="34" charset="0"/>
                <a:cs typeface="Arial" panose="020B0604020202020204" pitchFamily="34" charset="0"/>
              </a:rPr>
              <a:t>Página inicial com conteúdo dinâmico</a:t>
            </a:r>
            <a:endParaRPr lang="es-CO"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071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5BE6F205-2B30-4597-92FC-9821445CB894}"/>
              </a:ext>
            </a:extLst>
          </p:cNvPr>
          <p:cNvSpPr txBox="1">
            <a:spLocks/>
          </p:cNvSpPr>
          <p:nvPr/>
        </p:nvSpPr>
        <p:spPr>
          <a:xfrm>
            <a:off x="609600" y="486895"/>
            <a:ext cx="7957041" cy="9574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spcBef>
                <a:spcPts val="0"/>
              </a:spcBef>
            </a:pPr>
            <a:r>
              <a:rPr lang="es-CO" dirty="0">
                <a:solidFill>
                  <a:schemeClr val="bg1"/>
                </a:solidFill>
                <a:latin typeface="Arial"/>
                <a:ea typeface="+mn-ea"/>
                <a:cs typeface="+mn-cs"/>
              </a:rPr>
              <a:t>Para usar o APP da EBSCO:</a:t>
            </a:r>
          </a:p>
        </p:txBody>
      </p:sp>
      <p:sp>
        <p:nvSpPr>
          <p:cNvPr id="13" name="Title 3">
            <a:extLst>
              <a:ext uri="{FF2B5EF4-FFF2-40B4-BE49-F238E27FC236}">
                <a16:creationId xmlns:a16="http://schemas.microsoft.com/office/drawing/2014/main" id="{D9F3AEB4-ABAF-436A-8D00-1B611DEA37F9}"/>
              </a:ext>
            </a:extLst>
          </p:cNvPr>
          <p:cNvSpPr txBox="1">
            <a:spLocks/>
          </p:cNvSpPr>
          <p:nvPr/>
        </p:nvSpPr>
        <p:spPr>
          <a:xfrm>
            <a:off x="3367974" y="1451312"/>
            <a:ext cx="5127222" cy="4493314"/>
          </a:xfrm>
          <a:prstGeom prst="roundRect">
            <a:avLst>
              <a:gd name="adj" fmla="val 7630"/>
            </a:avLst>
          </a:prstGeom>
          <a:solidFill>
            <a:schemeClr val="tx1"/>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lvl="0" indent="-338138">
              <a:lnSpc>
                <a:spcPct val="100000"/>
              </a:lnSpc>
              <a:spcBef>
                <a:spcPts val="1800"/>
              </a:spcBef>
              <a:buClr>
                <a:schemeClr val="accent1">
                  <a:lumMod val="50000"/>
                  <a:lumOff val="50000"/>
                </a:schemeClr>
              </a:buClr>
              <a:buAutoNum type="arabicPeriod"/>
            </a:pPr>
            <a:r>
              <a:rPr lang="es-CO" sz="2400" dirty="0" err="1">
                <a:solidFill>
                  <a:schemeClr val="bg1"/>
                </a:solidFill>
                <a:latin typeface="Arial"/>
                <a:ea typeface="+mn-ea"/>
                <a:cs typeface="+mn-cs"/>
              </a:rPr>
              <a:t>Acesse</a:t>
            </a:r>
            <a:r>
              <a:rPr lang="es-CO" sz="2400" dirty="0">
                <a:solidFill>
                  <a:schemeClr val="bg1"/>
                </a:solidFill>
                <a:latin typeface="Arial"/>
                <a:ea typeface="+mn-ea"/>
                <a:cs typeface="+mn-cs"/>
              </a:rPr>
              <a:t> a EBSCO </a:t>
            </a:r>
            <a:r>
              <a:rPr lang="es-CO" sz="2400" dirty="0" err="1">
                <a:solidFill>
                  <a:schemeClr val="bg1"/>
                </a:solidFill>
                <a:latin typeface="Arial"/>
                <a:ea typeface="+mn-ea"/>
                <a:cs typeface="+mn-cs"/>
              </a:rPr>
              <a:t>via</a:t>
            </a:r>
            <a:r>
              <a:rPr lang="es-CO" sz="2400" dirty="0">
                <a:solidFill>
                  <a:schemeClr val="bg1"/>
                </a:solidFill>
                <a:latin typeface="Arial"/>
                <a:ea typeface="+mn-ea"/>
                <a:cs typeface="+mn-cs"/>
              </a:rPr>
              <a:t> Web</a:t>
            </a:r>
          </a:p>
          <a:p>
            <a:pPr marL="514350" lvl="0" indent="-338138">
              <a:lnSpc>
                <a:spcPct val="100000"/>
              </a:lnSpc>
              <a:spcBef>
                <a:spcPts val="1800"/>
              </a:spcBef>
              <a:buClr>
                <a:schemeClr val="accent1">
                  <a:lumMod val="50000"/>
                  <a:lumOff val="50000"/>
                </a:schemeClr>
              </a:buClr>
              <a:buAutoNum type="arabicPeriod"/>
            </a:pPr>
            <a:r>
              <a:rPr lang="es-CO" sz="2400" dirty="0">
                <a:solidFill>
                  <a:schemeClr val="bg1"/>
                </a:solidFill>
                <a:latin typeface="Arial"/>
                <a:ea typeface="+mn-ea"/>
                <a:cs typeface="+mn-cs"/>
              </a:rPr>
              <a:t>Crie </a:t>
            </a:r>
            <a:r>
              <a:rPr lang="es-CO" sz="2400" dirty="0" err="1">
                <a:solidFill>
                  <a:schemeClr val="bg1"/>
                </a:solidFill>
                <a:latin typeface="Arial"/>
                <a:ea typeface="+mn-ea"/>
                <a:cs typeface="+mn-cs"/>
              </a:rPr>
              <a:t>usuário</a:t>
            </a:r>
            <a:r>
              <a:rPr lang="es-CO" sz="2400" dirty="0">
                <a:solidFill>
                  <a:schemeClr val="bg1"/>
                </a:solidFill>
                <a:latin typeface="Arial"/>
                <a:ea typeface="+mn-ea"/>
                <a:cs typeface="+mn-cs"/>
              </a:rPr>
              <a:t> e </a:t>
            </a:r>
            <a:r>
              <a:rPr lang="es-CO" sz="2400" dirty="0" err="1">
                <a:solidFill>
                  <a:schemeClr val="bg1"/>
                </a:solidFill>
                <a:latin typeface="Arial"/>
                <a:ea typeface="+mn-ea"/>
                <a:cs typeface="+mn-cs"/>
              </a:rPr>
              <a:t>senha</a:t>
            </a:r>
            <a:r>
              <a:rPr lang="es-CO" sz="2400" dirty="0">
                <a:solidFill>
                  <a:schemeClr val="bg1"/>
                </a:solidFill>
                <a:latin typeface="Arial"/>
                <a:ea typeface="+mn-ea"/>
                <a:cs typeface="+mn-cs"/>
              </a:rPr>
              <a:t> na </a:t>
            </a:r>
            <a:r>
              <a:rPr lang="es-CO" sz="2400" dirty="0" err="1">
                <a:solidFill>
                  <a:schemeClr val="bg1"/>
                </a:solidFill>
                <a:latin typeface="Arial"/>
                <a:ea typeface="+mn-ea"/>
                <a:cs typeface="+mn-cs"/>
              </a:rPr>
              <a:t>opção</a:t>
            </a:r>
            <a:r>
              <a:rPr lang="es-CO" sz="2400" dirty="0">
                <a:solidFill>
                  <a:schemeClr val="bg1"/>
                </a:solidFill>
                <a:latin typeface="Arial"/>
                <a:ea typeface="+mn-ea"/>
                <a:cs typeface="+mn-cs"/>
              </a:rPr>
              <a:t> “</a:t>
            </a:r>
            <a:r>
              <a:rPr lang="es-CO" sz="2400" dirty="0" err="1">
                <a:solidFill>
                  <a:srgbClr val="FFFF00"/>
                </a:solidFill>
                <a:latin typeface="Arial"/>
                <a:ea typeface="+mn-ea"/>
                <a:cs typeface="+mn-cs"/>
              </a:rPr>
              <a:t>Inscreva</a:t>
            </a:r>
            <a:r>
              <a:rPr lang="es-CO" sz="2400" dirty="0">
                <a:solidFill>
                  <a:srgbClr val="FFFF00"/>
                </a:solidFill>
                <a:latin typeface="Arial"/>
                <a:ea typeface="+mn-ea"/>
                <a:cs typeface="+mn-cs"/>
              </a:rPr>
              <a:t>-se</a:t>
            </a:r>
            <a:r>
              <a:rPr lang="es-CO" sz="2400" dirty="0">
                <a:solidFill>
                  <a:schemeClr val="bg1"/>
                </a:solidFill>
                <a:latin typeface="Arial"/>
                <a:ea typeface="+mn-ea"/>
                <a:cs typeface="+mn-cs"/>
              </a:rPr>
              <a:t>”</a:t>
            </a:r>
          </a:p>
          <a:p>
            <a:pPr marL="514350" lvl="0" indent="-338138">
              <a:lnSpc>
                <a:spcPct val="100000"/>
              </a:lnSpc>
              <a:spcBef>
                <a:spcPts val="1800"/>
              </a:spcBef>
              <a:buClr>
                <a:schemeClr val="accent1">
                  <a:lumMod val="50000"/>
                  <a:lumOff val="50000"/>
                </a:schemeClr>
              </a:buClr>
              <a:buAutoNum type="arabicPeriod"/>
            </a:pPr>
            <a:r>
              <a:rPr lang="es-CO" sz="2400" dirty="0" err="1">
                <a:solidFill>
                  <a:schemeClr val="bg1"/>
                </a:solidFill>
                <a:latin typeface="Arial"/>
                <a:ea typeface="+mn-ea"/>
                <a:cs typeface="+mn-cs"/>
              </a:rPr>
              <a:t>Baixe</a:t>
            </a:r>
            <a:r>
              <a:rPr lang="es-CO" sz="2400" dirty="0">
                <a:solidFill>
                  <a:schemeClr val="bg1"/>
                </a:solidFill>
                <a:latin typeface="Arial"/>
                <a:ea typeface="+mn-ea"/>
                <a:cs typeface="+mn-cs"/>
              </a:rPr>
              <a:t> o APP</a:t>
            </a:r>
          </a:p>
          <a:p>
            <a:pPr marL="514350" lvl="0" indent="-338138">
              <a:lnSpc>
                <a:spcPct val="100000"/>
              </a:lnSpc>
              <a:spcBef>
                <a:spcPts val="1800"/>
              </a:spcBef>
              <a:buClr>
                <a:schemeClr val="accent1">
                  <a:lumMod val="50000"/>
                  <a:lumOff val="50000"/>
                </a:schemeClr>
              </a:buClr>
              <a:buAutoNum type="arabicPeriod"/>
            </a:pPr>
            <a:r>
              <a:rPr lang="es-CO" sz="2400" dirty="0" err="1">
                <a:solidFill>
                  <a:schemeClr val="bg1"/>
                </a:solidFill>
                <a:latin typeface="Arial"/>
                <a:ea typeface="+mn-ea"/>
                <a:cs typeface="+mn-cs"/>
              </a:rPr>
              <a:t>Selecione</a:t>
            </a:r>
            <a:r>
              <a:rPr lang="es-CO" sz="2400" dirty="0">
                <a:solidFill>
                  <a:schemeClr val="bg1"/>
                </a:solidFill>
                <a:latin typeface="Arial"/>
                <a:ea typeface="+mn-ea"/>
                <a:cs typeface="+mn-cs"/>
              </a:rPr>
              <a:t> </a:t>
            </a:r>
            <a:r>
              <a:rPr lang="es-CO" sz="2400" dirty="0">
                <a:solidFill>
                  <a:srgbClr val="FFFF00"/>
                </a:solidFill>
                <a:latin typeface="Arial"/>
                <a:ea typeface="+mn-ea"/>
                <a:cs typeface="+mn-cs"/>
              </a:rPr>
              <a:t>SIGN IN </a:t>
            </a:r>
            <a:r>
              <a:rPr lang="es-CO" sz="2400" dirty="0">
                <a:solidFill>
                  <a:schemeClr val="bg1"/>
                </a:solidFill>
                <a:latin typeface="Arial"/>
                <a:ea typeface="+mn-ea"/>
                <a:cs typeface="+mn-cs"/>
              </a:rPr>
              <a:t>e informe </a:t>
            </a:r>
            <a:r>
              <a:rPr lang="es-CO" sz="2400" dirty="0" err="1">
                <a:solidFill>
                  <a:schemeClr val="bg1"/>
                </a:solidFill>
                <a:latin typeface="Arial"/>
                <a:ea typeface="+mn-ea"/>
                <a:cs typeface="+mn-cs"/>
              </a:rPr>
              <a:t>seu</a:t>
            </a:r>
            <a:r>
              <a:rPr lang="es-CO" sz="2400" dirty="0">
                <a:solidFill>
                  <a:schemeClr val="bg1"/>
                </a:solidFill>
                <a:latin typeface="Arial"/>
                <a:ea typeface="+mn-ea"/>
                <a:cs typeface="+mn-cs"/>
              </a:rPr>
              <a:t> </a:t>
            </a:r>
            <a:r>
              <a:rPr lang="es-CO" sz="2400" dirty="0" err="1">
                <a:solidFill>
                  <a:schemeClr val="bg1"/>
                </a:solidFill>
                <a:latin typeface="Arial"/>
                <a:ea typeface="+mn-ea"/>
                <a:cs typeface="+mn-cs"/>
              </a:rPr>
              <a:t>usuário</a:t>
            </a:r>
            <a:r>
              <a:rPr lang="es-CO" sz="2400" dirty="0">
                <a:solidFill>
                  <a:schemeClr val="bg1"/>
                </a:solidFill>
                <a:latin typeface="Arial"/>
                <a:ea typeface="+mn-ea"/>
                <a:cs typeface="+mn-cs"/>
              </a:rPr>
              <a:t> e </a:t>
            </a:r>
            <a:r>
              <a:rPr lang="es-CO" sz="2400" dirty="0" err="1">
                <a:solidFill>
                  <a:schemeClr val="bg1"/>
                </a:solidFill>
                <a:latin typeface="Arial"/>
                <a:ea typeface="+mn-ea"/>
                <a:cs typeface="+mn-cs"/>
              </a:rPr>
              <a:t>senha</a:t>
            </a:r>
            <a:endParaRPr lang="es-CO" sz="2800" dirty="0">
              <a:solidFill>
                <a:schemeClr val="bg1"/>
              </a:solidFill>
              <a:latin typeface="Arial"/>
              <a:ea typeface="+mn-ea"/>
              <a:cs typeface="+mn-cs"/>
            </a:endParaRPr>
          </a:p>
        </p:txBody>
      </p:sp>
      <p:grpSp>
        <p:nvGrpSpPr>
          <p:cNvPr id="6" name="Group 5">
            <a:extLst>
              <a:ext uri="{FF2B5EF4-FFF2-40B4-BE49-F238E27FC236}">
                <a16:creationId xmlns:a16="http://schemas.microsoft.com/office/drawing/2014/main" id="{1FCEA3F1-93E9-4455-91AF-46444628F47D}"/>
              </a:ext>
            </a:extLst>
          </p:cNvPr>
          <p:cNvGrpSpPr>
            <a:grpSpLocks noChangeAspect="1"/>
          </p:cNvGrpSpPr>
          <p:nvPr/>
        </p:nvGrpSpPr>
        <p:grpSpPr>
          <a:xfrm>
            <a:off x="304800" y="1274166"/>
            <a:ext cx="2991730" cy="4898034"/>
            <a:chOff x="3756742" y="-198796"/>
            <a:chExt cx="4449916" cy="7285363"/>
          </a:xfrm>
          <a:effectLst>
            <a:outerShdw blurRad="76200" dir="18900000" sy="23000" kx="-1200000" algn="bl" rotWithShape="0">
              <a:prstClr val="black">
                <a:alpha val="20000"/>
              </a:prstClr>
            </a:outerShdw>
          </a:effectLst>
        </p:grpSpPr>
        <p:pic>
          <p:nvPicPr>
            <p:cNvPr id="7" name="Picture 14" descr="Iphone White Png &amp; Free Iphone White.png Transparent Images #72821 ...">
              <a:extLst>
                <a:ext uri="{FF2B5EF4-FFF2-40B4-BE49-F238E27FC236}">
                  <a16:creationId xmlns:a16="http://schemas.microsoft.com/office/drawing/2014/main" id="{241CE572-EE88-4CF1-9761-2CBD1BC7DB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465" t="6991" r="30010"/>
            <a:stretch/>
          </p:blipFill>
          <p:spPr bwMode="auto">
            <a:xfrm>
              <a:off x="3756742" y="-198796"/>
              <a:ext cx="4449916" cy="72853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E0AB179-E926-4D88-95B1-8EEB831FE7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1399" y="832319"/>
              <a:ext cx="3134300" cy="5193361"/>
            </a:xfrm>
            <a:prstGeom prst="rect">
              <a:avLst/>
            </a:prstGeom>
          </p:spPr>
        </p:pic>
      </p:grpSp>
    </p:spTree>
    <p:extLst>
      <p:ext uri="{BB962C8B-B14F-4D97-AF65-F5344CB8AC3E}">
        <p14:creationId xmlns:p14="http://schemas.microsoft.com/office/powerpoint/2010/main" val="187395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Tutorial Template">
      <a:dk1>
        <a:srgbClr val="000000"/>
      </a:dk1>
      <a:lt1>
        <a:srgbClr val="FFFFFF"/>
      </a:lt1>
      <a:dk2>
        <a:srgbClr val="1F497D"/>
      </a:dk2>
      <a:lt2>
        <a:srgbClr val="EEECE1"/>
      </a:lt2>
      <a:accent1>
        <a:srgbClr val="1F497D"/>
      </a:accent1>
      <a:accent2>
        <a:srgbClr val="1F497D"/>
      </a:accent2>
      <a:accent3>
        <a:srgbClr val="1F497D"/>
      </a:accent3>
      <a:accent4>
        <a:srgbClr val="1F497D"/>
      </a:accent4>
      <a:accent5>
        <a:srgbClr val="1F497D"/>
      </a:accent5>
      <a:accent6>
        <a:srgbClr val="1F497D"/>
      </a:accent6>
      <a:hlink>
        <a:srgbClr val="0000FF"/>
      </a:hlink>
      <a:folHlink>
        <a:srgbClr val="5F006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15427</TotalTime>
  <Words>1565</Words>
  <Application>Microsoft Office PowerPoint</Application>
  <PresentationFormat>Apresentação na tela (4:3)</PresentationFormat>
  <Paragraphs>225</Paragraphs>
  <Slides>43</Slides>
  <Notes>31</Notes>
  <HiddenSlides>0</HiddenSlides>
  <MMClips>0</MMClips>
  <ScaleCrop>false</ScaleCrop>
  <HeadingPairs>
    <vt:vector size="6" baseType="variant">
      <vt:variant>
        <vt:lpstr>Fontes usadas</vt:lpstr>
      </vt:variant>
      <vt:variant>
        <vt:i4>10</vt:i4>
      </vt:variant>
      <vt:variant>
        <vt:lpstr>Tema</vt:lpstr>
      </vt:variant>
      <vt:variant>
        <vt:i4>1</vt:i4>
      </vt:variant>
      <vt:variant>
        <vt:lpstr>Títulos de slides</vt:lpstr>
      </vt:variant>
      <vt:variant>
        <vt:i4>43</vt:i4>
      </vt:variant>
    </vt:vector>
  </HeadingPairs>
  <TitlesOfParts>
    <vt:vector size="54" baseType="lpstr">
      <vt:lpstr>Arial</vt:lpstr>
      <vt:lpstr>Arial Narrow</vt:lpstr>
      <vt:lpstr>Calibri</vt:lpstr>
      <vt:lpstr>Calibri Light</vt:lpstr>
      <vt:lpstr>Franklin Gothic Book</vt:lpstr>
      <vt:lpstr>Georgia</vt:lpstr>
      <vt:lpstr>Segoe UI</vt:lpstr>
      <vt:lpstr>Times New Roman</vt:lpstr>
      <vt:lpstr>Wingdings</vt:lpstr>
      <vt:lpstr>Wingdings 2</vt:lpstr>
      <vt:lpstr>Civic</vt:lpstr>
      <vt:lpstr>Tutorial de Uso</vt:lpstr>
      <vt:lpstr>Tópicos</vt:lpstr>
      <vt:lpstr>Como acessar as  bases de dados da EBSCO</vt:lpstr>
      <vt:lpstr>Como acessar as bases de dados da EBSCO</vt:lpstr>
      <vt:lpstr>Como acessar as bases de dados da EBSCO</vt:lpstr>
      <vt:lpstr>Apresentação do PowerPoint</vt:lpstr>
      <vt:lpstr>Apresentação do PowerPoint</vt:lpstr>
      <vt:lpstr>Apresentação do PowerPoint</vt:lpstr>
      <vt:lpstr>Apresentação do PowerPoint</vt:lpstr>
      <vt:lpstr>Operadores Booleanos</vt:lpstr>
      <vt:lpstr>Operadores Booleanos</vt:lpstr>
      <vt:lpstr>Operadores Booleanos</vt:lpstr>
      <vt:lpstr>Campos de Busca</vt:lpstr>
      <vt:lpstr>Campos de Busca</vt:lpstr>
      <vt:lpstr>Campos de Busca</vt:lpstr>
      <vt:lpstr>Buscas Adicionais</vt:lpstr>
      <vt:lpstr>Buscas Adicionais</vt:lpstr>
      <vt:lpstr>Buscas Adicionais</vt:lpstr>
      <vt:lpstr>Buscas Adicionais  ASSUNTOS</vt:lpstr>
      <vt:lpstr>Buscas Adicionais</vt:lpstr>
      <vt:lpstr>Buscas Adicionais ASSUNTOS</vt:lpstr>
      <vt:lpstr>Buscas Adicionais ASSUNTOS</vt:lpstr>
      <vt:lpstr>Buscas Adicionais ASSUNTOS</vt:lpstr>
      <vt:lpstr>Buscas Adicionais  PUBLICACÕES</vt:lpstr>
      <vt:lpstr>Buscas Adicionais</vt:lpstr>
      <vt:lpstr>Buscas Adicionais PUBLICACÕES</vt:lpstr>
      <vt:lpstr>Buscas Adicionais PUBLICACÕES</vt:lpstr>
      <vt:lpstr>Buscas Adicionais  ÍNDICES</vt:lpstr>
      <vt:lpstr>Apresentação do PowerPoint</vt:lpstr>
      <vt:lpstr>Buscas Adicionais ÍNDICES</vt:lpstr>
      <vt:lpstr>Buscas Adicionais ÍNDICES</vt:lpstr>
      <vt:lpstr>Buscas Adicionais  IMAGENS</vt:lpstr>
      <vt:lpstr>Buscas Adicionais</vt:lpstr>
      <vt:lpstr>Buscas Adicionais IMAGENS</vt:lpstr>
      <vt:lpstr>Buscas Adicionais IMAGENS</vt:lpstr>
      <vt:lpstr>Busca Avançada</vt:lpstr>
      <vt:lpstr>Busca Avançada</vt:lpstr>
      <vt:lpstr>Busca Avançada</vt:lpstr>
      <vt:lpstr>Busca Avançada</vt:lpstr>
      <vt:lpstr>Histórico de busca</vt:lpstr>
      <vt:lpstr>Histórico de busca</vt:lpstr>
      <vt:lpstr>Histórico de busca</vt:lpstr>
      <vt:lpstr>Apresentação do PowerPoint</vt:lpstr>
    </vt:vector>
  </TitlesOfParts>
  <Company>EBSCO Publishing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Points of View Reference Center</dc:title>
  <dc:creator>Dino Persakis</dc:creator>
  <cp:lastModifiedBy>Antonio Ribeiro Butters</cp:lastModifiedBy>
  <cp:revision>569</cp:revision>
  <dcterms:created xsi:type="dcterms:W3CDTF">2006-11-29T14:42:47Z</dcterms:created>
  <dcterms:modified xsi:type="dcterms:W3CDTF">2021-05-11T15:45:21Z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TC012137211033</vt:lpwstr>
  </property>
</Properties>
</file>